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86" r:id="rId1"/>
  </p:sldMasterIdLst>
  <p:notesMasterIdLst>
    <p:notesMasterId r:id="rId19"/>
  </p:notesMasterIdLst>
  <p:sldIdLst>
    <p:sldId id="279" r:id="rId2"/>
    <p:sldId id="257" r:id="rId3"/>
    <p:sldId id="258" r:id="rId4"/>
    <p:sldId id="268" r:id="rId5"/>
    <p:sldId id="271" r:id="rId6"/>
    <p:sldId id="272" r:id="rId7"/>
    <p:sldId id="273" r:id="rId8"/>
    <p:sldId id="274" r:id="rId9"/>
    <p:sldId id="278" r:id="rId10"/>
    <p:sldId id="276" r:id="rId11"/>
    <p:sldId id="277" r:id="rId12"/>
    <p:sldId id="261" r:id="rId13"/>
    <p:sldId id="262" r:id="rId14"/>
    <p:sldId id="263" r:id="rId15"/>
    <p:sldId id="264" r:id="rId16"/>
    <p:sldId id="265" r:id="rId17"/>
    <p:sldId id="266" r:id="rId18"/>
  </p:sldIdLst>
  <p:sldSz cx="18288000" cy="10287000"/>
  <p:notesSz cx="6858000" cy="9144000"/>
  <p:embeddedFontLst>
    <p:embeddedFont>
      <p:font typeface="Alice" panose="020B0604020202020204" charset="0"/>
      <p:regular r:id="rId20"/>
    </p:embeddedFont>
    <p:embeddedFont>
      <p:font typeface="Avenir Next LT Pro" panose="020B0504020202020204" pitchFamily="34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(MS)" panose="020B0604020202020204" charset="0"/>
      <p:regular r:id="rId29"/>
    </p:embeddedFont>
    <p:embeddedFont>
      <p:font typeface="Calibri (MS) Bold" panose="020B0604020202020204" charset="0"/>
      <p:regular r:id="rId30"/>
    </p:embeddedFon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Lora" pitchFamily="2" charset="0"/>
      <p:regular r:id="rId35"/>
      <p:bold r:id="rId36"/>
      <p:italic r:id="rId37"/>
      <p:boldItalic r:id="rId38"/>
    </p:embeddedFont>
    <p:embeddedFont>
      <p:font typeface="Lora Bold" charset="0"/>
      <p:regular r:id="rId39"/>
      <p:bold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84D366-2D35-7D7D-044A-E245CB99E436}" v="12" dt="2025-04-19T18:21:30.489"/>
    <p1510:client id="{46B4EBF0-6513-689A-BC7A-6A919C835688}" v="74" dt="2025-04-19T16:07:57.575"/>
    <p1510:client id="{7FBC1AF7-916A-E29D-ED3F-DBF4921F98E8}" v="622" dt="2025-04-19T17:40:21.821"/>
    <p1510:client id="{8951C6EF-5D2D-AD8A-6308-76DC1F7E8230}" v="12" dt="2025-04-20T01:45:52.6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514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20" Type="http://schemas.openxmlformats.org/officeDocument/2006/relationships/font" Target="fonts/font1.fntdata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2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5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3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6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7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8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4108" y="1687068"/>
            <a:ext cx="16555212" cy="4759452"/>
          </a:xfrm>
        </p:spPr>
        <p:txBody>
          <a:bodyPr anchor="b">
            <a:normAutofit/>
          </a:bodyPr>
          <a:lstStyle>
            <a:lvl1pPr algn="l">
              <a:defRPr sz="1422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4108" y="7091172"/>
            <a:ext cx="16555212" cy="2221992"/>
          </a:xfrm>
        </p:spPr>
        <p:txBody>
          <a:bodyPr>
            <a:normAutofit/>
          </a:bodyPr>
          <a:lstStyle>
            <a:lvl1pPr marL="0" indent="0" algn="l">
              <a:buNone/>
              <a:defRPr sz="4978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4108" y="9534526"/>
            <a:ext cx="4114800" cy="547688"/>
          </a:xfrm>
        </p:spPr>
        <p:txBody>
          <a:bodyPr/>
          <a:lstStyle/>
          <a:p>
            <a:fld id="{965A7A7B-B71A-428D-833F-0F3507A6DB13}" type="datetimeFigureOut">
              <a:rPr lang="en-US" dirty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304520" y="9534526"/>
            <a:ext cx="4114800" cy="547688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1286316" y="520187"/>
            <a:ext cx="219456" cy="10561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867978" y="6751802"/>
            <a:ext cx="16552044" cy="2743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62519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8F9EB-9D34-4B41-B66C-5FAF50876D2D}" type="datetimeFigureOut">
              <a:rPr lang="en-US" dirty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869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9A26-CAA1-4690-8C1F-1641B1B97745}" type="datetimeFigureOut">
              <a:rPr lang="en-US" dirty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364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837314" y="0"/>
            <a:ext cx="16751171" cy="3028209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850392" y="0"/>
            <a:ext cx="16733520" cy="301752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748251" y="1181028"/>
            <a:ext cx="192024" cy="10561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352" y="822960"/>
            <a:ext cx="15252192" cy="1769364"/>
          </a:xfrm>
        </p:spPr>
        <p:txBody>
          <a:bodyPr>
            <a:normAutofit/>
          </a:bodyPr>
          <a:lstStyle>
            <a:lvl1pPr>
              <a:defRPr sz="711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3352" y="3717036"/>
            <a:ext cx="15252192" cy="55412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3352" y="9534526"/>
            <a:ext cx="4114800" cy="547688"/>
          </a:xfrm>
        </p:spPr>
        <p:txBody>
          <a:bodyPr/>
          <a:lstStyle/>
          <a:p>
            <a:fld id="{5CF65307-640F-4AE7-B0BE-50C709AD86C5}" type="datetimeFigureOut">
              <a:rPr lang="en-US" dirty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810744" y="9534526"/>
            <a:ext cx="4114800" cy="547688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44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837315" y="7472132"/>
            <a:ext cx="16702434" cy="123444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748251" y="7677872"/>
            <a:ext cx="219456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" y="960120"/>
            <a:ext cx="16335756" cy="6172200"/>
          </a:xfrm>
        </p:spPr>
        <p:txBody>
          <a:bodyPr anchor="b">
            <a:normAutofit/>
          </a:bodyPr>
          <a:lstStyle>
            <a:lvl1pPr>
              <a:defRPr sz="1173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1872" y="7653528"/>
            <a:ext cx="15910560" cy="877824"/>
          </a:xfrm>
        </p:spPr>
        <p:txBody>
          <a:bodyPr anchor="ctr">
            <a:normAutofit/>
          </a:bodyPr>
          <a:lstStyle>
            <a:lvl1pPr marL="0" indent="0">
              <a:buNone/>
              <a:defRPr sz="3556">
                <a:solidFill>
                  <a:schemeClr val="tx1"/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EA1F9-1F0F-4C65-8F6E-9729B924AAAC}" type="datetimeFigureOut">
              <a:rPr lang="en-US" dirty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35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837314" y="0"/>
            <a:ext cx="16751171" cy="3028209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850392" y="0"/>
            <a:ext cx="16733520" cy="301752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748251" y="1181028"/>
            <a:ext cx="192024" cy="10561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352" y="822960"/>
            <a:ext cx="15252192" cy="1769364"/>
          </a:xfrm>
        </p:spPr>
        <p:txBody>
          <a:bodyPr>
            <a:normAutofit/>
          </a:bodyPr>
          <a:lstStyle>
            <a:lvl1pPr>
              <a:defRPr sz="711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3352" y="3717036"/>
            <a:ext cx="7406640" cy="55412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18904" y="3717036"/>
            <a:ext cx="7406640" cy="55412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3352" y="9534526"/>
            <a:ext cx="4114800" cy="547688"/>
          </a:xfrm>
        </p:spPr>
        <p:txBody>
          <a:bodyPr/>
          <a:lstStyle/>
          <a:p>
            <a:fld id="{202278E8-5F4B-47D5-A617-8CCDF75D6A33}" type="datetimeFigureOut">
              <a:rPr lang="en-US" dirty="0"/>
              <a:t>4/20/2025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810744" y="9534526"/>
            <a:ext cx="4114800" cy="547688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694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837314" y="0"/>
            <a:ext cx="16751171" cy="3028209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850392" y="0"/>
            <a:ext cx="16733520" cy="301752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748251" y="1181028"/>
            <a:ext cx="192024" cy="10561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352" y="822960"/>
            <a:ext cx="15252192" cy="1769364"/>
          </a:xfrm>
        </p:spPr>
        <p:txBody>
          <a:bodyPr>
            <a:normAutofit/>
          </a:bodyPr>
          <a:lstStyle>
            <a:lvl1pPr>
              <a:defRPr sz="711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3352" y="3558975"/>
            <a:ext cx="7406640" cy="1235868"/>
          </a:xfrm>
        </p:spPr>
        <p:txBody>
          <a:bodyPr anchor="b"/>
          <a:lstStyle>
            <a:lvl1pPr marL="0" indent="0">
              <a:buNone/>
              <a:defRPr sz="4267" b="1" cap="none" baseline="0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3352" y="4805532"/>
            <a:ext cx="7406640" cy="4452768"/>
          </a:xfrm>
        </p:spPr>
        <p:txBody>
          <a:bodyPr/>
          <a:lstStyle>
            <a:lvl1pPr>
              <a:defRPr sz="4267"/>
            </a:lvl1pPr>
            <a:lvl2pPr>
              <a:defRPr sz="3556"/>
            </a:lvl2pPr>
            <a:lvl3pPr>
              <a:defRPr sz="3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518904" y="3558975"/>
            <a:ext cx="7406640" cy="1235868"/>
          </a:xfrm>
        </p:spPr>
        <p:txBody>
          <a:bodyPr anchor="b"/>
          <a:lstStyle>
            <a:lvl1pPr marL="0" indent="0">
              <a:buNone/>
              <a:defRPr sz="4267" b="1" cap="none" baseline="0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518904" y="4805531"/>
            <a:ext cx="7406640" cy="4452767"/>
          </a:xfrm>
        </p:spPr>
        <p:txBody>
          <a:bodyPr/>
          <a:lstStyle>
            <a:lvl1pPr>
              <a:defRPr sz="4267"/>
            </a:lvl1pPr>
            <a:lvl2pPr>
              <a:defRPr sz="3556"/>
            </a:lvl2pPr>
            <a:lvl3pPr>
              <a:defRPr sz="3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3352" y="9534526"/>
            <a:ext cx="4114800" cy="547688"/>
          </a:xfrm>
        </p:spPr>
        <p:txBody>
          <a:bodyPr/>
          <a:lstStyle/>
          <a:p>
            <a:fld id="{16AAFA52-7A21-407F-8339-40DF182D7460}" type="datetimeFigureOut">
              <a:rPr lang="en-US" dirty="0"/>
              <a:t>4/20/2025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810744" y="9534526"/>
            <a:ext cx="4114800" cy="547688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227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998780" y="2300288"/>
            <a:ext cx="16375595" cy="5686425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913626" y="4457697"/>
            <a:ext cx="192024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8488" y="2907792"/>
            <a:ext cx="15265908" cy="4485132"/>
          </a:xfrm>
        </p:spPr>
        <p:txBody>
          <a:bodyPr>
            <a:normAutofit/>
          </a:bodyPr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70335-1C1A-4243-9BDD-9630C417D284}" type="datetimeFigureOut">
              <a:rPr lang="en-US" dirty="0"/>
              <a:t>4/20/2025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74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1513F-8EBD-4612-96F4-CC3E309609AF}" type="datetimeFigureOut">
              <a:rPr lang="en-US" dirty="0"/>
              <a:t>4/20/2025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244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837315" y="1743050"/>
            <a:ext cx="5611110" cy="6965016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748251" y="2427563"/>
            <a:ext cx="219456" cy="1234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020" y="2564892"/>
            <a:ext cx="4649724" cy="2564892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604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7788" y="2564892"/>
            <a:ext cx="10094976" cy="6144768"/>
          </a:xfrm>
        </p:spPr>
        <p:txBody>
          <a:bodyPr/>
          <a:lstStyle>
            <a:lvl1pPr>
              <a:defRPr sz="4978"/>
            </a:lvl1pPr>
            <a:lvl2pPr>
              <a:defRPr sz="4267"/>
            </a:lvl2pPr>
            <a:lvl3pPr>
              <a:defRPr sz="3556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03020" y="5143500"/>
            <a:ext cx="4649724" cy="309981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3020" y="9534526"/>
            <a:ext cx="4114800" cy="547688"/>
          </a:xfrm>
        </p:spPr>
        <p:txBody>
          <a:bodyPr/>
          <a:lstStyle/>
          <a:p>
            <a:fld id="{6E6483A1-31A8-47A2-AB0A-53A7803D5EBF}" type="datetimeFigureOut">
              <a:rPr lang="en-US" dirty="0"/>
              <a:t>4/20/2025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487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837315" y="1743050"/>
            <a:ext cx="5611110" cy="6965016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748251" y="2427563"/>
            <a:ext cx="219456" cy="1234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020" y="2564892"/>
            <a:ext cx="4649724" cy="2564892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604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447788" y="1741932"/>
            <a:ext cx="10094976" cy="6967728"/>
          </a:xfrm>
        </p:spPr>
        <p:txBody>
          <a:bodyPr anchor="t">
            <a:normAutofit/>
          </a:bodyPr>
          <a:lstStyle>
            <a:lvl1pPr marL="0" indent="0">
              <a:buNone/>
              <a:defRPr sz="4978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03020" y="5157216"/>
            <a:ext cx="4649724" cy="30861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3020" y="9534526"/>
            <a:ext cx="4114800" cy="547688"/>
          </a:xfrm>
        </p:spPr>
        <p:txBody>
          <a:bodyPr/>
          <a:lstStyle/>
          <a:p>
            <a:fld id="{6D8810B9-2C7C-4CAF-99E2-617AE20BA331}" type="datetimeFigureOut">
              <a:rPr lang="en-US" dirty="0"/>
              <a:t>4/20/2025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88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93E0A-5177-400C-87C9-C93AF466EC49}" type="datetimeFigureOut">
              <a:rPr lang="en-US" dirty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17615-2DB4-4DAA-9DE3-B2B689A846E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55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2">
            <a:extLst>
              <a:ext uri="{FF2B5EF4-FFF2-40B4-BE49-F238E27FC236}">
                <a16:creationId xmlns:a16="http://schemas.microsoft.com/office/drawing/2014/main" id="{052B6963-8CD4-41AE-B2BA-66A69D3F0803}"/>
              </a:ext>
            </a:extLst>
          </p:cNvPr>
          <p:cNvSpPr/>
          <p:nvPr/>
        </p:nvSpPr>
        <p:spPr>
          <a:xfrm>
            <a:off x="0" y="876301"/>
            <a:ext cx="451393" cy="6596658"/>
          </a:xfrm>
          <a:custGeom>
            <a:avLst/>
            <a:gdLst/>
            <a:ahLst/>
            <a:cxnLst/>
            <a:rect l="l" t="t" r="r" b="b"/>
            <a:pathLst>
              <a:path w="451393" h="6565633">
                <a:moveTo>
                  <a:pt x="0" y="0"/>
                </a:moveTo>
                <a:lnTo>
                  <a:pt x="451393" y="0"/>
                </a:lnTo>
                <a:lnTo>
                  <a:pt x="451393" y="6565633"/>
                </a:lnTo>
                <a:lnTo>
                  <a:pt x="0" y="6565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7">
            <a:extLst>
              <a:ext uri="{FF2B5EF4-FFF2-40B4-BE49-F238E27FC236}">
                <a16:creationId xmlns:a16="http://schemas.microsoft.com/office/drawing/2014/main" id="{92325B42-D36A-47D2-AE5C-B169B519FFE5}"/>
              </a:ext>
            </a:extLst>
          </p:cNvPr>
          <p:cNvGrpSpPr/>
          <p:nvPr/>
        </p:nvGrpSpPr>
        <p:grpSpPr>
          <a:xfrm>
            <a:off x="451393" y="1197889"/>
            <a:ext cx="15368111" cy="6275070"/>
            <a:chOff x="138477" y="10398977"/>
            <a:chExt cx="20490814" cy="8366760"/>
          </a:xfrm>
        </p:grpSpPr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09E8F2B7-8AD1-4336-A783-32DC9D350AC0}"/>
                </a:ext>
              </a:extLst>
            </p:cNvPr>
            <p:cNvSpPr/>
            <p:nvPr/>
          </p:nvSpPr>
          <p:spPr>
            <a:xfrm>
              <a:off x="138477" y="10398977"/>
              <a:ext cx="20490814" cy="8366760"/>
            </a:xfrm>
            <a:custGeom>
              <a:avLst/>
              <a:gdLst/>
              <a:ahLst/>
              <a:cxnLst/>
              <a:rect l="l" t="t" r="r" b="b"/>
              <a:pathLst>
                <a:path w="20490814" h="8366760">
                  <a:moveTo>
                    <a:pt x="0" y="0"/>
                  </a:moveTo>
                  <a:lnTo>
                    <a:pt x="20490814" y="0"/>
                  </a:lnTo>
                  <a:lnTo>
                    <a:pt x="20490814" y="8366760"/>
                  </a:lnTo>
                  <a:lnTo>
                    <a:pt x="0" y="8366760"/>
                  </a:lnTo>
                  <a:close/>
                </a:path>
              </a:pathLst>
            </a:custGeom>
            <a:solidFill>
              <a:srgbClr val="233E32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0" name="TextBox 11">
            <a:extLst>
              <a:ext uri="{FF2B5EF4-FFF2-40B4-BE49-F238E27FC236}">
                <a16:creationId xmlns:a16="http://schemas.microsoft.com/office/drawing/2014/main" id="{5D743CE1-F052-44D9-99D6-5160DA38260B}"/>
              </a:ext>
            </a:extLst>
          </p:cNvPr>
          <p:cNvSpPr txBox="1"/>
          <p:nvPr/>
        </p:nvSpPr>
        <p:spPr>
          <a:xfrm>
            <a:off x="1322306" y="876301"/>
            <a:ext cx="14422655" cy="6328905"/>
          </a:xfrm>
          <a:prstGeom prst="rect">
            <a:avLst/>
          </a:prstGeom>
          <a:ln>
            <a:noFill/>
          </a:ln>
        </p:spPr>
        <p:txBody>
          <a:bodyPr lIns="50518" tIns="50518" rIns="50518" bIns="50518" rtlCol="0" anchor="ctr"/>
          <a:lstStyle/>
          <a:p>
            <a:pPr algn="l">
              <a:lnSpc>
                <a:spcPts val="7100"/>
              </a:lnSpc>
            </a:pPr>
            <a:r>
              <a:rPr lang="en-US" sz="5916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GPT-based Language Model for Text Generation</a:t>
            </a:r>
          </a:p>
          <a:p>
            <a:pPr algn="l">
              <a:lnSpc>
                <a:spcPts val="7100"/>
              </a:lnSpc>
            </a:pPr>
            <a:endParaRPr lang="en-US" sz="5916" dirty="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  <a:p>
            <a:pPr algn="l">
              <a:lnSpc>
                <a:spcPts val="7442"/>
              </a:lnSpc>
            </a:pPr>
            <a:r>
              <a:rPr lang="en-US" sz="2983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Sujal</a:t>
            </a:r>
            <a:r>
              <a:rPr lang="en-US" sz="2983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983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Gyawali</a:t>
            </a:r>
            <a:r>
              <a:rPr lang="en-US" sz="2983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  </a:t>
            </a:r>
            <a:r>
              <a:rPr lang="en-US" sz="2983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Sujan</a:t>
            </a:r>
            <a:r>
              <a:rPr lang="en-US" sz="2983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983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Gyawali</a:t>
            </a:r>
            <a:r>
              <a:rPr lang="en-US" sz="2983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  Sachin K.C.</a:t>
            </a:r>
          </a:p>
        </p:txBody>
      </p:sp>
    </p:spTree>
    <p:extLst>
      <p:ext uri="{BB962C8B-B14F-4D97-AF65-F5344CB8AC3E}">
        <p14:creationId xmlns:p14="http://schemas.microsoft.com/office/powerpoint/2010/main" val="3346395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B9E9C-9747-BE56-7A10-5D47D7915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3E282408-2697-C16C-E734-916ED7882480}"/>
              </a:ext>
            </a:extLst>
          </p:cNvPr>
          <p:cNvGrpSpPr/>
          <p:nvPr/>
        </p:nvGrpSpPr>
        <p:grpSpPr>
          <a:xfrm>
            <a:off x="209550" y="136450"/>
            <a:ext cx="15012928" cy="2105348"/>
            <a:chOff x="0" y="0"/>
            <a:chExt cx="3954022" cy="554495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7B18687-F91B-AB1F-A8D8-3A7986A40558}"/>
                </a:ext>
              </a:extLst>
            </p:cNvPr>
            <p:cNvSpPr/>
            <p:nvPr/>
          </p:nvSpPr>
          <p:spPr>
            <a:xfrm>
              <a:off x="0" y="0"/>
              <a:ext cx="3954022" cy="554495"/>
            </a:xfrm>
            <a:custGeom>
              <a:avLst/>
              <a:gdLst/>
              <a:ahLst/>
              <a:cxnLst/>
              <a:rect l="l" t="t" r="r" b="b"/>
              <a:pathLst>
                <a:path w="3954022" h="554495">
                  <a:moveTo>
                    <a:pt x="0" y="0"/>
                  </a:moveTo>
                  <a:lnTo>
                    <a:pt x="3954022" y="0"/>
                  </a:lnTo>
                  <a:lnTo>
                    <a:pt x="3954022" y="554495"/>
                  </a:lnTo>
                  <a:lnTo>
                    <a:pt x="0" y="554495"/>
                  </a:lnTo>
                  <a:close/>
                </a:path>
              </a:pathLst>
            </a:custGeom>
            <a:solidFill>
              <a:srgbClr val="233E32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0FB682DC-AD4B-A57C-3E99-0FE3D9033EA2}"/>
                </a:ext>
              </a:extLst>
            </p:cNvPr>
            <p:cNvSpPr txBox="1"/>
            <p:nvPr/>
          </p:nvSpPr>
          <p:spPr>
            <a:xfrm>
              <a:off x="0" y="-209550"/>
              <a:ext cx="3954022" cy="76404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8143"/>
                </a:lnSpc>
              </a:pPr>
              <a:r>
                <a:rPr lang="en-US" sz="5000" b="1">
                  <a:solidFill>
                    <a:srgbClr val="FFFFFF"/>
                  </a:solidFill>
                  <a:latin typeface="Lora Bold"/>
                  <a:ea typeface="Lora Bold"/>
                  <a:cs typeface="Lora Bold"/>
                  <a:sym typeface="Lora Bold"/>
                </a:rPr>
                <a:t>     Model Architecture</a:t>
              </a: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F05BADCA-79FD-4FBD-52C2-4CE5256B34DD}"/>
              </a:ext>
            </a:extLst>
          </p:cNvPr>
          <p:cNvGrpSpPr/>
          <p:nvPr/>
        </p:nvGrpSpPr>
        <p:grpSpPr>
          <a:xfrm>
            <a:off x="0" y="136450"/>
            <a:ext cx="419100" cy="2105348"/>
            <a:chOff x="0" y="0"/>
            <a:chExt cx="110380" cy="554495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5AD3893-4FA6-6EA5-6237-1130A171726C}"/>
                </a:ext>
              </a:extLst>
            </p:cNvPr>
            <p:cNvSpPr/>
            <p:nvPr/>
          </p:nvSpPr>
          <p:spPr>
            <a:xfrm>
              <a:off x="0" y="0"/>
              <a:ext cx="110380" cy="554495"/>
            </a:xfrm>
            <a:custGeom>
              <a:avLst/>
              <a:gdLst/>
              <a:ahLst/>
              <a:cxnLst/>
              <a:rect l="l" t="t" r="r" b="b"/>
              <a:pathLst>
                <a:path w="110380" h="554495">
                  <a:moveTo>
                    <a:pt x="0" y="0"/>
                  </a:moveTo>
                  <a:lnTo>
                    <a:pt x="110380" y="0"/>
                  </a:lnTo>
                  <a:lnTo>
                    <a:pt x="110380" y="554495"/>
                  </a:lnTo>
                  <a:lnTo>
                    <a:pt x="0" y="554495"/>
                  </a:lnTo>
                  <a:close/>
                </a:path>
              </a:pathLst>
            </a:custGeom>
            <a:solidFill>
              <a:srgbClr val="833F3B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EC284C9-C3A9-20F4-B1F7-6A3E483695DB}"/>
                </a:ext>
              </a:extLst>
            </p:cNvPr>
            <p:cNvSpPr txBox="1"/>
            <p:nvPr/>
          </p:nvSpPr>
          <p:spPr>
            <a:xfrm>
              <a:off x="0" y="-95250"/>
              <a:ext cx="110380" cy="649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2DD428D-FF08-C8AE-6186-1EE58D3D27CE}"/>
              </a:ext>
            </a:extLst>
          </p:cNvPr>
          <p:cNvSpPr txBox="1"/>
          <p:nvPr/>
        </p:nvSpPr>
        <p:spPr>
          <a:xfrm>
            <a:off x="421100" y="2878438"/>
            <a:ext cx="16918410" cy="92332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Output shape: </a:t>
            </a:r>
            <a:r>
              <a:rPr lang="en-US" sz="2400" dirty="0">
                <a:latin typeface="Consolas"/>
                <a:ea typeface="+mn-lt"/>
                <a:cs typeface="+mn-lt"/>
              </a:rPr>
              <a:t>[1, 11, 384]</a:t>
            </a:r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Each of the 11 tokens (e.g., from </a:t>
            </a:r>
            <a:r>
              <a:rPr lang="en-US" sz="2400" dirty="0">
                <a:latin typeface="Consolas"/>
                <a:ea typeface="+mn-lt"/>
                <a:cs typeface="+mn-lt"/>
              </a:rPr>
              <a:t>"I really love cute dogs and they are funny"</a:t>
            </a:r>
            <a:r>
              <a:rPr lang="en-US" sz="2400" dirty="0">
                <a:ea typeface="+mn-lt"/>
                <a:cs typeface="+mn-lt"/>
              </a:rPr>
              <a:t>) is now a </a:t>
            </a:r>
            <a:r>
              <a:rPr lang="en-US" sz="2400" b="1" dirty="0">
                <a:ea typeface="+mn-lt"/>
                <a:cs typeface="+mn-lt"/>
              </a:rPr>
              <a:t>384-dimensional context-aware vector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dirty="0"/>
          </a:p>
          <a:p>
            <a:endParaRPr lang="en-US" sz="2400" dirty="0">
              <a:latin typeface="Avenir Next LT Pro"/>
              <a:ea typeface="+mn-lt"/>
              <a:cs typeface="+mn-lt"/>
            </a:endParaRPr>
          </a:p>
          <a:p>
            <a:pPr>
              <a:buFont typeface="Arial"/>
            </a:pPr>
            <a:r>
              <a:rPr lang="en-US" sz="2400" dirty="0">
                <a:latin typeface="Avenir Next LT Pro"/>
              </a:rPr>
              <a:t>Final Layer Normalization :</a:t>
            </a:r>
          </a:p>
          <a:p>
            <a:pPr marL="285750" indent="-285750">
              <a:buFont typeface="Arial"/>
              <a:buChar char="•"/>
            </a:pPr>
            <a:r>
              <a:rPr lang="en-US" sz="2400" b="1" dirty="0">
                <a:ea typeface="+mn-lt"/>
                <a:cs typeface="+mn-lt"/>
              </a:rPr>
              <a:t>Purpose</a:t>
            </a:r>
            <a:r>
              <a:rPr lang="en-US" sz="2400" dirty="0">
                <a:ea typeface="+mn-lt"/>
                <a:cs typeface="+mn-lt"/>
              </a:rPr>
              <a:t>: Normalize the hidden states one more time.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b="1" dirty="0">
                <a:ea typeface="+mn-lt"/>
                <a:cs typeface="+mn-lt"/>
              </a:rPr>
              <a:t>Shape remains</a:t>
            </a:r>
            <a:r>
              <a:rPr lang="en-US" sz="2400" dirty="0">
                <a:ea typeface="+mn-lt"/>
                <a:cs typeface="+mn-lt"/>
              </a:rPr>
              <a:t>: </a:t>
            </a:r>
            <a:r>
              <a:rPr lang="en-US" sz="2400" dirty="0">
                <a:latin typeface="Consolas"/>
              </a:rPr>
              <a:t>[1, 11, 384]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Consolas"/>
            </a:endParaRPr>
          </a:p>
          <a:p>
            <a:r>
              <a:rPr lang="en-US" sz="2400" dirty="0">
                <a:latin typeface="Consolas"/>
              </a:rPr>
              <a:t>Linear Projection to Vocabulary: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It maps each vector from size </a:t>
            </a:r>
            <a:r>
              <a:rPr lang="en-US" sz="2400" b="1" dirty="0">
                <a:ea typeface="+mn-lt"/>
                <a:cs typeface="+mn-lt"/>
              </a:rPr>
              <a:t>384 → 50257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b="1" dirty="0">
                <a:ea typeface="+mn-lt"/>
                <a:cs typeface="+mn-lt"/>
              </a:rPr>
              <a:t>Output shape</a:t>
            </a:r>
            <a:r>
              <a:rPr lang="en-US" sz="2400" dirty="0">
                <a:ea typeface="+mn-lt"/>
                <a:cs typeface="+mn-lt"/>
              </a:rPr>
              <a:t>: </a:t>
            </a:r>
            <a:r>
              <a:rPr lang="en-US" sz="2400" dirty="0">
                <a:latin typeface="Consolas"/>
              </a:rPr>
              <a:t>[1, 11, 50257]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Each token position now has </a:t>
            </a:r>
            <a:r>
              <a:rPr lang="en-US" sz="2400" b="1" dirty="0">
                <a:ea typeface="+mn-lt"/>
                <a:cs typeface="+mn-lt"/>
              </a:rPr>
              <a:t>a score for every word in the vocabulary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sz="2400" b="1" dirty="0">
              <a:latin typeface="Avenir Next LT Pro"/>
            </a:endParaRPr>
          </a:p>
          <a:p>
            <a:r>
              <a:rPr lang="en-US" sz="2400" dirty="0">
                <a:ea typeface="+mn-lt"/>
                <a:cs typeface="+mn-lt"/>
              </a:rPr>
              <a:t>Focus on Last Token’s Output: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This gives vocabulary scores </a:t>
            </a:r>
            <a:r>
              <a:rPr lang="en-US" sz="2400" b="1" dirty="0">
                <a:ea typeface="+mn-lt"/>
                <a:cs typeface="+mn-lt"/>
              </a:rPr>
              <a:t>for the token after the 11th word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GPT only uses </a:t>
            </a:r>
            <a:r>
              <a:rPr lang="en-US" sz="2400" b="1" dirty="0">
                <a:ea typeface="+mn-lt"/>
                <a:cs typeface="+mn-lt"/>
              </a:rPr>
              <a:t>causal self-attention</a:t>
            </a:r>
            <a:r>
              <a:rPr lang="en-US" sz="2400" dirty="0">
                <a:ea typeface="+mn-lt"/>
                <a:cs typeface="+mn-lt"/>
              </a:rPr>
              <a:t>, so it looks at </a:t>
            </a:r>
            <a:r>
              <a:rPr lang="en-US" sz="2400" b="1" dirty="0">
                <a:ea typeface="+mn-lt"/>
                <a:cs typeface="+mn-lt"/>
              </a:rPr>
              <a:t>left context only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pPr>
              <a:buFont typeface="Arial"/>
            </a:pPr>
            <a:endParaRPr lang="en-US" sz="2400" dirty="0">
              <a:latin typeface="Avenir Next LT Pro"/>
            </a:endParaRPr>
          </a:p>
          <a:p>
            <a:endParaRPr lang="en-US" sz="2400" dirty="0">
              <a:latin typeface="Avenir Next LT Pro"/>
            </a:endParaRPr>
          </a:p>
          <a:p>
            <a:endParaRPr lang="en-US" sz="2400" dirty="0">
              <a:latin typeface="Avenir Next LT Pro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Consolas"/>
            </a:endParaRPr>
          </a:p>
          <a:p>
            <a:endParaRPr lang="en-US" sz="2400" b="1" dirty="0">
              <a:latin typeface="Avenir Next LT Pro"/>
            </a:endParaRPr>
          </a:p>
          <a:p>
            <a:endParaRPr lang="en-US" sz="2400" b="1">
              <a:latin typeface="Consolas"/>
            </a:endParaRPr>
          </a:p>
          <a:p>
            <a:endParaRPr lang="en-US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380480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5C92B-89B8-9B97-F33A-C309F1FDE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CDB024B6-7A74-6CC2-7620-B7162F55B4DD}"/>
              </a:ext>
            </a:extLst>
          </p:cNvPr>
          <p:cNvGrpSpPr/>
          <p:nvPr/>
        </p:nvGrpSpPr>
        <p:grpSpPr>
          <a:xfrm>
            <a:off x="209550" y="136450"/>
            <a:ext cx="15012928" cy="2105348"/>
            <a:chOff x="0" y="0"/>
            <a:chExt cx="3954022" cy="554495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679D1F9-77ED-80B4-E011-F685D9E9CBE6}"/>
                </a:ext>
              </a:extLst>
            </p:cNvPr>
            <p:cNvSpPr/>
            <p:nvPr/>
          </p:nvSpPr>
          <p:spPr>
            <a:xfrm>
              <a:off x="0" y="0"/>
              <a:ext cx="3954022" cy="554495"/>
            </a:xfrm>
            <a:custGeom>
              <a:avLst/>
              <a:gdLst/>
              <a:ahLst/>
              <a:cxnLst/>
              <a:rect l="l" t="t" r="r" b="b"/>
              <a:pathLst>
                <a:path w="3954022" h="554495">
                  <a:moveTo>
                    <a:pt x="0" y="0"/>
                  </a:moveTo>
                  <a:lnTo>
                    <a:pt x="3954022" y="0"/>
                  </a:lnTo>
                  <a:lnTo>
                    <a:pt x="3954022" y="554495"/>
                  </a:lnTo>
                  <a:lnTo>
                    <a:pt x="0" y="554495"/>
                  </a:lnTo>
                  <a:close/>
                </a:path>
              </a:pathLst>
            </a:custGeom>
            <a:solidFill>
              <a:srgbClr val="233E32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18EEE3BA-4FC3-48FE-B599-BB09985666D4}"/>
                </a:ext>
              </a:extLst>
            </p:cNvPr>
            <p:cNvSpPr txBox="1"/>
            <p:nvPr/>
          </p:nvSpPr>
          <p:spPr>
            <a:xfrm>
              <a:off x="0" y="-209550"/>
              <a:ext cx="3954022" cy="76404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8143"/>
                </a:lnSpc>
              </a:pPr>
              <a:r>
                <a:rPr lang="en-US" sz="5000" b="1">
                  <a:solidFill>
                    <a:srgbClr val="FFFFFF"/>
                  </a:solidFill>
                  <a:latin typeface="Lora Bold"/>
                  <a:ea typeface="Lora Bold"/>
                  <a:cs typeface="Lora Bold"/>
                  <a:sym typeface="Lora Bold"/>
                </a:rPr>
                <a:t>     Model Architecture</a:t>
              </a: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5EF1322A-1967-9251-90D4-BBE7965C532C}"/>
              </a:ext>
            </a:extLst>
          </p:cNvPr>
          <p:cNvGrpSpPr/>
          <p:nvPr/>
        </p:nvGrpSpPr>
        <p:grpSpPr>
          <a:xfrm>
            <a:off x="0" y="136450"/>
            <a:ext cx="419100" cy="2105348"/>
            <a:chOff x="0" y="0"/>
            <a:chExt cx="110380" cy="554495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A8A78C2-9759-3F84-E29B-DF01A3DFB7CC}"/>
                </a:ext>
              </a:extLst>
            </p:cNvPr>
            <p:cNvSpPr/>
            <p:nvPr/>
          </p:nvSpPr>
          <p:spPr>
            <a:xfrm>
              <a:off x="0" y="0"/>
              <a:ext cx="110380" cy="554495"/>
            </a:xfrm>
            <a:custGeom>
              <a:avLst/>
              <a:gdLst/>
              <a:ahLst/>
              <a:cxnLst/>
              <a:rect l="l" t="t" r="r" b="b"/>
              <a:pathLst>
                <a:path w="110380" h="554495">
                  <a:moveTo>
                    <a:pt x="0" y="0"/>
                  </a:moveTo>
                  <a:lnTo>
                    <a:pt x="110380" y="0"/>
                  </a:lnTo>
                  <a:lnTo>
                    <a:pt x="110380" y="554495"/>
                  </a:lnTo>
                  <a:lnTo>
                    <a:pt x="0" y="554495"/>
                  </a:lnTo>
                  <a:close/>
                </a:path>
              </a:pathLst>
            </a:custGeom>
            <a:solidFill>
              <a:srgbClr val="833F3B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5ACC001-BEBC-6F29-F2B2-E7EE0EB50171}"/>
                </a:ext>
              </a:extLst>
            </p:cNvPr>
            <p:cNvSpPr txBox="1"/>
            <p:nvPr/>
          </p:nvSpPr>
          <p:spPr>
            <a:xfrm>
              <a:off x="0" y="-95250"/>
              <a:ext cx="110380" cy="649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40C6BA7-1CB6-5FDD-417B-BCC55E6A7A5A}"/>
              </a:ext>
            </a:extLst>
          </p:cNvPr>
          <p:cNvSpPr txBox="1"/>
          <p:nvPr/>
        </p:nvSpPr>
        <p:spPr>
          <a:xfrm>
            <a:off x="421100" y="2878438"/>
            <a:ext cx="16918410" cy="73866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>
              <a:latin typeface="Avenir Next LT Pro"/>
            </a:endParaRPr>
          </a:p>
          <a:p>
            <a:pPr marL="285750" indent="-285750">
              <a:buFont typeface="Arial"/>
              <a:buChar char="•"/>
            </a:pPr>
            <a:r>
              <a:rPr lang="en-US" sz="2400" b="1" dirty="0">
                <a:ea typeface="+mn-lt"/>
                <a:cs typeface="+mn-lt"/>
              </a:rPr>
              <a:t>Shape</a:t>
            </a:r>
            <a:r>
              <a:rPr lang="en-US" sz="2400" dirty="0">
                <a:ea typeface="+mn-lt"/>
                <a:cs typeface="+mn-lt"/>
              </a:rPr>
              <a:t>: </a:t>
            </a:r>
            <a:r>
              <a:rPr lang="en-US" sz="2400" dirty="0">
                <a:latin typeface="Consolas"/>
              </a:rPr>
              <a:t>[1, 50257]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Tells how likely each word in the vocabulary is to be the </a:t>
            </a:r>
            <a:r>
              <a:rPr lang="en-US" sz="2400" b="1" dirty="0">
                <a:ea typeface="+mn-lt"/>
                <a:cs typeface="+mn-lt"/>
              </a:rPr>
              <a:t>next word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Avenir Next LT Pro"/>
            </a:endParaRPr>
          </a:p>
          <a:p>
            <a:r>
              <a:rPr lang="en-US" sz="2400" dirty="0">
                <a:latin typeface="Avenir Next LT Pro"/>
              </a:rPr>
              <a:t>Select Output Token: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Use </a:t>
            </a:r>
            <a:r>
              <a:rPr lang="en-US" sz="2400" dirty="0">
                <a:latin typeface="Consolas"/>
              </a:rPr>
              <a:t>argmax(probs)</a:t>
            </a:r>
            <a:r>
              <a:rPr lang="en-US" sz="2400" dirty="0">
                <a:ea typeface="+mn-lt"/>
                <a:cs typeface="+mn-lt"/>
              </a:rPr>
              <a:t> → greedy decoding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Or sample based on probabilities → temperature-controlled sampling</a:t>
            </a:r>
            <a:endParaRPr lang="en-US" dirty="0"/>
          </a:p>
          <a:p>
            <a:r>
              <a:rPr lang="en-US" sz="2400" b="1" dirty="0">
                <a:ea typeface="+mn-lt"/>
                <a:cs typeface="+mn-lt"/>
              </a:rPr>
              <a:t>Example</a:t>
            </a:r>
            <a:r>
              <a:rPr lang="en-US" sz="2400" dirty="0">
                <a:ea typeface="+mn-lt"/>
                <a:cs typeface="+mn-lt"/>
              </a:rPr>
              <a:t>: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Top 3 predictions: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sz="2400" dirty="0">
                <a:latin typeface="Consolas"/>
              </a:rPr>
              <a:t>"."</a:t>
            </a:r>
            <a:r>
              <a:rPr lang="en-US" sz="2400" dirty="0">
                <a:ea typeface="+mn-lt"/>
                <a:cs typeface="+mn-lt"/>
              </a:rPr>
              <a:t> → 0.30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sz="2400" dirty="0">
                <a:latin typeface="Consolas"/>
              </a:rPr>
              <a:t>"too"</a:t>
            </a:r>
            <a:r>
              <a:rPr lang="en-US" sz="2400" dirty="0">
                <a:ea typeface="+mn-lt"/>
                <a:cs typeface="+mn-lt"/>
              </a:rPr>
              <a:t> → 0.18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sz="2400" dirty="0">
                <a:latin typeface="Consolas"/>
              </a:rPr>
              <a:t>"because"</a:t>
            </a:r>
            <a:r>
              <a:rPr lang="en-US" sz="2400" dirty="0">
                <a:ea typeface="+mn-lt"/>
                <a:cs typeface="+mn-lt"/>
              </a:rPr>
              <a:t> → 0.10</a:t>
            </a:r>
            <a:endParaRPr lang="en-US" dirty="0"/>
          </a:p>
          <a:p>
            <a:pPr lvl="1"/>
            <a:r>
              <a:rPr lang="en-US" sz="2400" b="1" dirty="0">
                <a:ea typeface="+mn-lt"/>
                <a:cs typeface="+mn-lt"/>
              </a:rPr>
              <a:t>Chosen token</a:t>
            </a:r>
            <a:r>
              <a:rPr lang="en-US" sz="2400" dirty="0">
                <a:ea typeface="+mn-lt"/>
                <a:cs typeface="+mn-lt"/>
              </a:rPr>
              <a:t>: </a:t>
            </a:r>
            <a:r>
              <a:rPr lang="en-US" sz="2400" dirty="0">
                <a:latin typeface="Consolas"/>
              </a:rPr>
              <a:t>"."</a:t>
            </a:r>
            <a:endParaRPr lang="en-US" dirty="0"/>
          </a:p>
          <a:p>
            <a:endParaRPr lang="en-US" sz="2400" dirty="0">
              <a:latin typeface="Avenir Next LT Pro"/>
            </a:endParaRPr>
          </a:p>
          <a:p>
            <a:endParaRPr lang="en-US" sz="2400" dirty="0">
              <a:latin typeface="Avenir Next LT Pro"/>
            </a:endParaRPr>
          </a:p>
          <a:p>
            <a:endParaRPr lang="en-US" sz="2400" dirty="0">
              <a:latin typeface="Avenir Next LT Pro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Consolas"/>
            </a:endParaRPr>
          </a:p>
          <a:p>
            <a:endParaRPr lang="en-US" sz="2400" b="1" dirty="0">
              <a:latin typeface="Avenir Next LT Pro"/>
            </a:endParaRPr>
          </a:p>
          <a:p>
            <a:endParaRPr lang="en-US" sz="2400" b="1">
              <a:latin typeface="Consolas"/>
            </a:endParaRPr>
          </a:p>
          <a:p>
            <a:endParaRPr lang="en-US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77760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F2D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94519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CFBF8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7850237" y="1987600"/>
            <a:ext cx="7088237" cy="907405"/>
            <a:chOff x="0" y="0"/>
            <a:chExt cx="9450983" cy="12098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450983" cy="1209874"/>
            </a:xfrm>
            <a:custGeom>
              <a:avLst/>
              <a:gdLst/>
              <a:ahLst/>
              <a:cxnLst/>
              <a:rect l="l" t="t" r="r" b="b"/>
              <a:pathLst>
                <a:path w="9450983" h="1209874">
                  <a:moveTo>
                    <a:pt x="0" y="0"/>
                  </a:moveTo>
                  <a:lnTo>
                    <a:pt x="9450983" y="0"/>
                  </a:lnTo>
                  <a:lnTo>
                    <a:pt x="9450983" y="1209874"/>
                  </a:lnTo>
                  <a:lnTo>
                    <a:pt x="0" y="12098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9450983" cy="12384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6"/>
                </a:lnSpc>
              </a:pPr>
              <a:r>
                <a:rPr lang="en-US" sz="5562">
                  <a:solidFill>
                    <a:srgbClr val="233E32"/>
                  </a:solidFill>
                  <a:latin typeface="Alice"/>
                  <a:ea typeface="Alice"/>
                  <a:cs typeface="Alice"/>
                  <a:sym typeface="Alice"/>
                </a:rPr>
                <a:t>Training Process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850237" y="3320206"/>
            <a:ext cx="212598" cy="1520286"/>
            <a:chOff x="0" y="0"/>
            <a:chExt cx="283464" cy="202704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3464" cy="2027047"/>
            </a:xfrm>
            <a:custGeom>
              <a:avLst/>
              <a:gdLst/>
              <a:ahLst/>
              <a:cxnLst/>
              <a:rect l="l" t="t" r="r" b="b"/>
              <a:pathLst>
                <a:path w="283464" h="2027047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226695" y="0"/>
                  </a:lnTo>
                  <a:cubicBezTo>
                    <a:pt x="258064" y="0"/>
                    <a:pt x="283464" y="25400"/>
                    <a:pt x="283464" y="56769"/>
                  </a:cubicBezTo>
                  <a:lnTo>
                    <a:pt x="283464" y="1970278"/>
                  </a:lnTo>
                  <a:cubicBezTo>
                    <a:pt x="283464" y="2001647"/>
                    <a:pt x="258064" y="2027047"/>
                    <a:pt x="226695" y="2027047"/>
                  </a:cubicBezTo>
                  <a:lnTo>
                    <a:pt x="56769" y="2027047"/>
                  </a:lnTo>
                  <a:cubicBezTo>
                    <a:pt x="25400" y="2027047"/>
                    <a:pt x="0" y="2001647"/>
                    <a:pt x="0" y="1970278"/>
                  </a:cubicBezTo>
                  <a:close/>
                </a:path>
              </a:pathLst>
            </a:custGeom>
            <a:solidFill>
              <a:srgbClr val="F0EDE6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8487966" y="3298775"/>
            <a:ext cx="3544044" cy="464343"/>
            <a:chOff x="0" y="0"/>
            <a:chExt cx="4725392" cy="61912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725392" cy="619124"/>
            </a:xfrm>
            <a:custGeom>
              <a:avLst/>
              <a:gdLst/>
              <a:ahLst/>
              <a:cxnLst/>
              <a:rect l="l" t="t" r="r" b="b"/>
              <a:pathLst>
                <a:path w="4725392" h="619124">
                  <a:moveTo>
                    <a:pt x="0" y="0"/>
                  </a:moveTo>
                  <a:lnTo>
                    <a:pt x="4725392" y="0"/>
                  </a:lnTo>
                  <a:lnTo>
                    <a:pt x="4725392" y="619124"/>
                  </a:lnTo>
                  <a:lnTo>
                    <a:pt x="0" y="6191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4725392" cy="6476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6"/>
                </a:lnSpc>
              </a:pPr>
              <a:r>
                <a:rPr lang="en-US" sz="2750">
                  <a:solidFill>
                    <a:srgbClr val="2C2821"/>
                  </a:solidFill>
                  <a:latin typeface="Alice"/>
                  <a:ea typeface="Alice"/>
                  <a:cs typeface="Alice"/>
                  <a:sym typeface="Alice"/>
                </a:rPr>
                <a:t>Optimization Setup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487966" y="3861793"/>
            <a:ext cx="8807797" cy="978693"/>
            <a:chOff x="0" y="0"/>
            <a:chExt cx="11743729" cy="130492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743730" cy="1304925"/>
            </a:xfrm>
            <a:custGeom>
              <a:avLst/>
              <a:gdLst/>
              <a:ahLst/>
              <a:cxnLst/>
              <a:rect l="l" t="t" r="r" b="b"/>
              <a:pathLst>
                <a:path w="11743730" h="1304925">
                  <a:moveTo>
                    <a:pt x="0" y="0"/>
                  </a:moveTo>
                  <a:lnTo>
                    <a:pt x="11743730" y="0"/>
                  </a:lnTo>
                  <a:lnTo>
                    <a:pt x="11743730" y="1304925"/>
                  </a:lnTo>
                  <a:lnTo>
                    <a:pt x="0" y="13049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0"/>
              <a:ext cx="11743729" cy="14001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1"/>
                </a:lnSpc>
              </a:pPr>
              <a:r>
                <a:rPr lang="en-US" sz="2187" dirty="0">
                  <a:solidFill>
                    <a:srgbClr val="2C2821"/>
                  </a:solidFill>
                  <a:latin typeface="Lora"/>
                  <a:ea typeface="Lora"/>
                  <a:cs typeface="Lora"/>
                  <a:sym typeface="Lora"/>
                </a:rPr>
                <a:t>Adam optimizer with learning rate 3e-5. Cross-entropy loss function.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275439" y="5124004"/>
            <a:ext cx="212598" cy="1066704"/>
            <a:chOff x="0" y="0"/>
            <a:chExt cx="283464" cy="142227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83464" cy="1422273"/>
            </a:xfrm>
            <a:custGeom>
              <a:avLst/>
              <a:gdLst/>
              <a:ahLst/>
              <a:cxnLst/>
              <a:rect l="l" t="t" r="r" b="b"/>
              <a:pathLst>
                <a:path w="283464" h="1422273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226695" y="0"/>
                  </a:lnTo>
                  <a:cubicBezTo>
                    <a:pt x="258064" y="0"/>
                    <a:pt x="283464" y="25400"/>
                    <a:pt x="283464" y="56769"/>
                  </a:cubicBezTo>
                  <a:lnTo>
                    <a:pt x="283464" y="1365504"/>
                  </a:lnTo>
                  <a:cubicBezTo>
                    <a:pt x="283464" y="1396873"/>
                    <a:pt x="258064" y="1422273"/>
                    <a:pt x="226695" y="1422273"/>
                  </a:cubicBezTo>
                  <a:lnTo>
                    <a:pt x="56769" y="1422273"/>
                  </a:lnTo>
                  <a:cubicBezTo>
                    <a:pt x="25400" y="1422273"/>
                    <a:pt x="0" y="1396873"/>
                    <a:pt x="0" y="1365504"/>
                  </a:cubicBezTo>
                  <a:close/>
                </a:path>
              </a:pathLst>
            </a:custGeom>
            <a:solidFill>
              <a:srgbClr val="F0EDE6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8913167" y="5102573"/>
            <a:ext cx="3544044" cy="464343"/>
            <a:chOff x="0" y="0"/>
            <a:chExt cx="4725392" cy="61912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725392" cy="619124"/>
            </a:xfrm>
            <a:custGeom>
              <a:avLst/>
              <a:gdLst/>
              <a:ahLst/>
              <a:cxnLst/>
              <a:rect l="l" t="t" r="r" b="b"/>
              <a:pathLst>
                <a:path w="4725392" h="619124">
                  <a:moveTo>
                    <a:pt x="0" y="0"/>
                  </a:moveTo>
                  <a:lnTo>
                    <a:pt x="4725392" y="0"/>
                  </a:lnTo>
                  <a:lnTo>
                    <a:pt x="4725392" y="619124"/>
                  </a:lnTo>
                  <a:lnTo>
                    <a:pt x="0" y="6191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4725392" cy="6476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6"/>
                </a:lnSpc>
              </a:pPr>
              <a:r>
                <a:rPr lang="en-US" sz="2750">
                  <a:solidFill>
                    <a:srgbClr val="2C2821"/>
                  </a:solidFill>
                  <a:latin typeface="Alice"/>
                  <a:ea typeface="Alice"/>
                  <a:cs typeface="Alice"/>
                  <a:sym typeface="Alice"/>
                </a:rPr>
                <a:t>Training Loop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913167" y="5665588"/>
            <a:ext cx="8382595" cy="525067"/>
            <a:chOff x="0" y="0"/>
            <a:chExt cx="11176793" cy="70008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176793" cy="700089"/>
            </a:xfrm>
            <a:custGeom>
              <a:avLst/>
              <a:gdLst/>
              <a:ahLst/>
              <a:cxnLst/>
              <a:rect l="l" t="t" r="r" b="b"/>
              <a:pathLst>
                <a:path w="11176793" h="700089">
                  <a:moveTo>
                    <a:pt x="0" y="0"/>
                  </a:moveTo>
                  <a:lnTo>
                    <a:pt x="11176793" y="0"/>
                  </a:lnTo>
                  <a:lnTo>
                    <a:pt x="11176793" y="700089"/>
                  </a:lnTo>
                  <a:lnTo>
                    <a:pt x="0" y="7000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95250"/>
              <a:ext cx="11176793" cy="79533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1"/>
                </a:lnSpc>
              </a:pPr>
              <a:r>
                <a:rPr lang="en-US" sz="2187" dirty="0">
                  <a:solidFill>
                    <a:srgbClr val="2C2821"/>
                  </a:solidFill>
                  <a:latin typeface="Lora"/>
                  <a:ea typeface="Lora"/>
                  <a:cs typeface="Lora"/>
                  <a:sym typeface="Lora"/>
                </a:rPr>
                <a:t>Processed data in batches of 64. GPU acceleration via CUDA.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700790" y="6474173"/>
            <a:ext cx="212598" cy="1520286"/>
            <a:chOff x="0" y="0"/>
            <a:chExt cx="283464" cy="202704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83464" cy="2027047"/>
            </a:xfrm>
            <a:custGeom>
              <a:avLst/>
              <a:gdLst/>
              <a:ahLst/>
              <a:cxnLst/>
              <a:rect l="l" t="t" r="r" b="b"/>
              <a:pathLst>
                <a:path w="283464" h="2027047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226695" y="0"/>
                  </a:lnTo>
                  <a:cubicBezTo>
                    <a:pt x="258064" y="0"/>
                    <a:pt x="283464" y="25400"/>
                    <a:pt x="283464" y="56769"/>
                  </a:cubicBezTo>
                  <a:lnTo>
                    <a:pt x="283464" y="1970278"/>
                  </a:lnTo>
                  <a:cubicBezTo>
                    <a:pt x="283464" y="2001647"/>
                    <a:pt x="258064" y="2027047"/>
                    <a:pt x="226695" y="2027047"/>
                  </a:cubicBezTo>
                  <a:lnTo>
                    <a:pt x="56769" y="2027047"/>
                  </a:lnTo>
                  <a:cubicBezTo>
                    <a:pt x="25400" y="2027047"/>
                    <a:pt x="0" y="2001647"/>
                    <a:pt x="0" y="1970278"/>
                  </a:cubicBezTo>
                  <a:close/>
                </a:path>
              </a:pathLst>
            </a:custGeom>
            <a:solidFill>
              <a:srgbClr val="F0EDE6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9338519" y="6452742"/>
            <a:ext cx="4157514" cy="464343"/>
            <a:chOff x="0" y="0"/>
            <a:chExt cx="5543352" cy="61912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543352" cy="619124"/>
            </a:xfrm>
            <a:custGeom>
              <a:avLst/>
              <a:gdLst/>
              <a:ahLst/>
              <a:cxnLst/>
              <a:rect l="l" t="t" r="r" b="b"/>
              <a:pathLst>
                <a:path w="5543352" h="619124">
                  <a:moveTo>
                    <a:pt x="0" y="0"/>
                  </a:moveTo>
                  <a:lnTo>
                    <a:pt x="5543352" y="0"/>
                  </a:lnTo>
                  <a:lnTo>
                    <a:pt x="5543352" y="619124"/>
                  </a:lnTo>
                  <a:lnTo>
                    <a:pt x="0" y="6191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28575"/>
              <a:ext cx="5543352" cy="6476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6"/>
                </a:lnSpc>
              </a:pPr>
              <a:r>
                <a:rPr lang="en-US" sz="2750" dirty="0">
                  <a:solidFill>
                    <a:srgbClr val="2C2821"/>
                  </a:solidFill>
                  <a:latin typeface="Alice"/>
                  <a:ea typeface="Alice"/>
                  <a:cs typeface="Alice"/>
                  <a:sym typeface="Alice"/>
                </a:rPr>
                <a:t>Evaluation &amp; Checkpoints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338519" y="7015758"/>
            <a:ext cx="7957245" cy="978693"/>
            <a:chOff x="0" y="0"/>
            <a:chExt cx="10609660" cy="130492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0609660" cy="1304925"/>
            </a:xfrm>
            <a:custGeom>
              <a:avLst/>
              <a:gdLst/>
              <a:ahLst/>
              <a:cxnLst/>
              <a:rect l="l" t="t" r="r" b="b"/>
              <a:pathLst>
                <a:path w="10609660" h="1304925">
                  <a:moveTo>
                    <a:pt x="0" y="0"/>
                  </a:moveTo>
                  <a:lnTo>
                    <a:pt x="10609660" y="0"/>
                  </a:lnTo>
                  <a:lnTo>
                    <a:pt x="10609660" y="1304925"/>
                  </a:lnTo>
                  <a:lnTo>
                    <a:pt x="0" y="13049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95250"/>
              <a:ext cx="10609660" cy="14001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1"/>
                </a:lnSpc>
              </a:pPr>
              <a:r>
                <a:rPr lang="en-US" sz="2187">
                  <a:solidFill>
                    <a:srgbClr val="2C2821"/>
                  </a:solidFill>
                  <a:latin typeface="Lora"/>
                  <a:ea typeface="Lora"/>
                  <a:cs typeface="Lora"/>
                  <a:sym typeface="Lora"/>
                </a:rPr>
                <a:t>Periodic loss evaluation on train/validation sets. Saved model checkpoints.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F2D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CFBF8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8288000" cy="2756892"/>
            <a:chOff x="0" y="0"/>
            <a:chExt cx="24384000" cy="3675856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0" cy="3675888"/>
            </a:xfrm>
            <a:custGeom>
              <a:avLst/>
              <a:gdLst/>
              <a:ahLst/>
              <a:cxnLst/>
              <a:rect l="l" t="t" r="r" b="b"/>
              <a:pathLst>
                <a:path w="24384000" h="3675888">
                  <a:moveTo>
                    <a:pt x="0" y="0"/>
                  </a:moveTo>
                  <a:lnTo>
                    <a:pt x="24384000" y="0"/>
                  </a:lnTo>
                  <a:lnTo>
                    <a:pt x="24384000" y="3675888"/>
                  </a:lnTo>
                  <a:lnTo>
                    <a:pt x="0" y="36758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5" r="-75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771822" y="3351163"/>
            <a:ext cx="5513785" cy="703509"/>
            <a:chOff x="0" y="0"/>
            <a:chExt cx="7351713" cy="93801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351713" cy="938013"/>
            </a:xfrm>
            <a:custGeom>
              <a:avLst/>
              <a:gdLst/>
              <a:ahLst/>
              <a:cxnLst/>
              <a:rect l="l" t="t" r="r" b="b"/>
              <a:pathLst>
                <a:path w="7351713" h="938013">
                  <a:moveTo>
                    <a:pt x="0" y="0"/>
                  </a:moveTo>
                  <a:lnTo>
                    <a:pt x="7351713" y="0"/>
                  </a:lnTo>
                  <a:lnTo>
                    <a:pt x="7351713" y="938013"/>
                  </a:lnTo>
                  <a:lnTo>
                    <a:pt x="0" y="9380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7351713" cy="9570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73"/>
                </a:lnSpc>
              </a:pPr>
              <a:r>
                <a:rPr lang="en-US" sz="4311">
                  <a:solidFill>
                    <a:srgbClr val="233E32"/>
                  </a:solidFill>
                  <a:latin typeface="Alice"/>
                  <a:ea typeface="Alice"/>
                  <a:cs typeface="Alice"/>
                  <a:sym typeface="Alice"/>
                </a:rPr>
                <a:t>Data Handling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71822" y="4385370"/>
            <a:ext cx="1102668" cy="1323231"/>
            <a:chOff x="0" y="0"/>
            <a:chExt cx="1470224" cy="1764308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470279" cy="1764284"/>
            </a:xfrm>
            <a:custGeom>
              <a:avLst/>
              <a:gdLst/>
              <a:ahLst/>
              <a:cxnLst/>
              <a:rect l="l" t="t" r="r" b="b"/>
              <a:pathLst>
                <a:path w="1470279" h="1764284">
                  <a:moveTo>
                    <a:pt x="0" y="0"/>
                  </a:moveTo>
                  <a:lnTo>
                    <a:pt x="1470279" y="0"/>
                  </a:lnTo>
                  <a:lnTo>
                    <a:pt x="1470279" y="1764284"/>
                  </a:lnTo>
                  <a:lnTo>
                    <a:pt x="0" y="1764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3" r="-69" b="-1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2205186" y="4591497"/>
            <a:ext cx="2756892" cy="358824"/>
            <a:chOff x="0" y="0"/>
            <a:chExt cx="3675856" cy="4784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75856" cy="478433"/>
            </a:xfrm>
            <a:custGeom>
              <a:avLst/>
              <a:gdLst/>
              <a:ahLst/>
              <a:cxnLst/>
              <a:rect l="l" t="t" r="r" b="b"/>
              <a:pathLst>
                <a:path w="3675856" h="478433">
                  <a:moveTo>
                    <a:pt x="0" y="0"/>
                  </a:moveTo>
                  <a:lnTo>
                    <a:pt x="3675856" y="0"/>
                  </a:lnTo>
                  <a:lnTo>
                    <a:pt x="3675856" y="478433"/>
                  </a:lnTo>
                  <a:lnTo>
                    <a:pt x="0" y="4784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3675856" cy="4974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87"/>
                </a:lnSpc>
              </a:pPr>
              <a:r>
                <a:rPr lang="en-US" sz="2125">
                  <a:solidFill>
                    <a:srgbClr val="2C2821"/>
                  </a:solidFill>
                  <a:latin typeface="Alice"/>
                  <a:ea typeface="Alice"/>
                  <a:cs typeface="Alice"/>
                  <a:sym typeface="Alice"/>
                </a:rPr>
                <a:t>Dataset Selection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205186" y="5032623"/>
            <a:ext cx="15310991" cy="402877"/>
            <a:chOff x="0" y="0"/>
            <a:chExt cx="20414655" cy="53717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0414655" cy="537170"/>
            </a:xfrm>
            <a:custGeom>
              <a:avLst/>
              <a:gdLst/>
              <a:ahLst/>
              <a:cxnLst/>
              <a:rect l="l" t="t" r="r" b="b"/>
              <a:pathLst>
                <a:path w="20414655" h="537170">
                  <a:moveTo>
                    <a:pt x="0" y="0"/>
                  </a:moveTo>
                  <a:lnTo>
                    <a:pt x="20414655" y="0"/>
                  </a:lnTo>
                  <a:lnTo>
                    <a:pt x="20414655" y="537170"/>
                  </a:lnTo>
                  <a:lnTo>
                    <a:pt x="0" y="5371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20414655" cy="60384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48"/>
                </a:lnSpc>
              </a:pPr>
              <a:r>
                <a:rPr lang="en-US" sz="1686">
                  <a:solidFill>
                    <a:srgbClr val="2C2821"/>
                  </a:solidFill>
                  <a:latin typeface="Lora"/>
                  <a:ea typeface="Lora"/>
                  <a:cs typeface="Lora"/>
                  <a:sym typeface="Lora"/>
                </a:rPr>
                <a:t>WikiText-2 loaded via Hugging Face datasets library.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71822" y="5708600"/>
            <a:ext cx="1102668" cy="1323231"/>
            <a:chOff x="0" y="0"/>
            <a:chExt cx="1470224" cy="1764308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1470279" cy="1764284"/>
            </a:xfrm>
            <a:custGeom>
              <a:avLst/>
              <a:gdLst/>
              <a:ahLst/>
              <a:cxnLst/>
              <a:rect l="l" t="t" r="r" b="b"/>
              <a:pathLst>
                <a:path w="1470279" h="1764284">
                  <a:moveTo>
                    <a:pt x="0" y="0"/>
                  </a:moveTo>
                  <a:lnTo>
                    <a:pt x="1470279" y="0"/>
                  </a:lnTo>
                  <a:lnTo>
                    <a:pt x="1470279" y="1764284"/>
                  </a:lnTo>
                  <a:lnTo>
                    <a:pt x="0" y="1764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73" r="-69" b="-1"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2205186" y="5914728"/>
            <a:ext cx="2756892" cy="358824"/>
            <a:chOff x="0" y="0"/>
            <a:chExt cx="3675856" cy="47843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675856" cy="478433"/>
            </a:xfrm>
            <a:custGeom>
              <a:avLst/>
              <a:gdLst/>
              <a:ahLst/>
              <a:cxnLst/>
              <a:rect l="l" t="t" r="r" b="b"/>
              <a:pathLst>
                <a:path w="3675856" h="478433">
                  <a:moveTo>
                    <a:pt x="0" y="0"/>
                  </a:moveTo>
                  <a:lnTo>
                    <a:pt x="3675856" y="0"/>
                  </a:lnTo>
                  <a:lnTo>
                    <a:pt x="3675856" y="478433"/>
                  </a:lnTo>
                  <a:lnTo>
                    <a:pt x="0" y="4784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3675856" cy="4974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87"/>
                </a:lnSpc>
              </a:pPr>
              <a:r>
                <a:rPr lang="en-US" sz="2125">
                  <a:solidFill>
                    <a:srgbClr val="2C2821"/>
                  </a:solidFill>
                  <a:latin typeface="Alice"/>
                  <a:ea typeface="Alice"/>
                  <a:cs typeface="Alice"/>
                  <a:sym typeface="Alice"/>
                </a:rPr>
                <a:t>Preprocessing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205186" y="6355854"/>
            <a:ext cx="15310991" cy="402877"/>
            <a:chOff x="0" y="0"/>
            <a:chExt cx="20414655" cy="53717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0414655" cy="537170"/>
            </a:xfrm>
            <a:custGeom>
              <a:avLst/>
              <a:gdLst/>
              <a:ahLst/>
              <a:cxnLst/>
              <a:rect l="l" t="t" r="r" b="b"/>
              <a:pathLst>
                <a:path w="20414655" h="537170">
                  <a:moveTo>
                    <a:pt x="0" y="0"/>
                  </a:moveTo>
                  <a:lnTo>
                    <a:pt x="20414655" y="0"/>
                  </a:lnTo>
                  <a:lnTo>
                    <a:pt x="20414655" y="537170"/>
                  </a:lnTo>
                  <a:lnTo>
                    <a:pt x="0" y="5371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66675"/>
              <a:ext cx="20414655" cy="60384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48"/>
                </a:lnSpc>
              </a:pPr>
              <a:r>
                <a:rPr lang="en-US" sz="1686">
                  <a:solidFill>
                    <a:srgbClr val="2C2821"/>
                  </a:solidFill>
                  <a:latin typeface="Lora"/>
                  <a:ea typeface="Lora"/>
                  <a:cs typeface="Lora"/>
                  <a:sym typeface="Lora"/>
                </a:rPr>
                <a:t>Concatenated text from train and validation splits.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71822" y="7031831"/>
            <a:ext cx="1102668" cy="1323231"/>
            <a:chOff x="0" y="0"/>
            <a:chExt cx="1470224" cy="1764308"/>
          </a:xfrm>
        </p:grpSpPr>
        <p:sp>
          <p:nvSpPr>
            <p:cNvPr id="28" name="Freeform 28" descr="preencoded.png"/>
            <p:cNvSpPr/>
            <p:nvPr/>
          </p:nvSpPr>
          <p:spPr>
            <a:xfrm>
              <a:off x="0" y="0"/>
              <a:ext cx="1470279" cy="1764284"/>
            </a:xfrm>
            <a:custGeom>
              <a:avLst/>
              <a:gdLst/>
              <a:ahLst/>
              <a:cxnLst/>
              <a:rect l="l" t="t" r="r" b="b"/>
              <a:pathLst>
                <a:path w="1470279" h="1764284">
                  <a:moveTo>
                    <a:pt x="0" y="0"/>
                  </a:moveTo>
                  <a:lnTo>
                    <a:pt x="1470279" y="0"/>
                  </a:lnTo>
                  <a:lnTo>
                    <a:pt x="1470279" y="1764284"/>
                  </a:lnTo>
                  <a:lnTo>
                    <a:pt x="0" y="1764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73" r="-69" b="-1"/>
              </a:stretch>
            </a:blipFill>
          </p:spPr>
        </p:sp>
      </p:grpSp>
      <p:grpSp>
        <p:nvGrpSpPr>
          <p:cNvPr id="29" name="Group 29"/>
          <p:cNvGrpSpPr/>
          <p:nvPr/>
        </p:nvGrpSpPr>
        <p:grpSpPr>
          <a:xfrm>
            <a:off x="2205186" y="7237959"/>
            <a:ext cx="3544341" cy="358824"/>
            <a:chOff x="0" y="0"/>
            <a:chExt cx="4725788" cy="47843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725788" cy="478433"/>
            </a:xfrm>
            <a:custGeom>
              <a:avLst/>
              <a:gdLst/>
              <a:ahLst/>
              <a:cxnLst/>
              <a:rect l="l" t="t" r="r" b="b"/>
              <a:pathLst>
                <a:path w="4725788" h="478433">
                  <a:moveTo>
                    <a:pt x="0" y="0"/>
                  </a:moveTo>
                  <a:lnTo>
                    <a:pt x="4725788" y="0"/>
                  </a:lnTo>
                  <a:lnTo>
                    <a:pt x="4725788" y="478433"/>
                  </a:lnTo>
                  <a:lnTo>
                    <a:pt x="0" y="4784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19050"/>
              <a:ext cx="4725788" cy="4974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87"/>
                </a:lnSpc>
              </a:pPr>
              <a:r>
                <a:rPr lang="en-US" sz="2125">
                  <a:solidFill>
                    <a:srgbClr val="2C2821"/>
                  </a:solidFill>
                  <a:latin typeface="Alice"/>
                  <a:ea typeface="Alice"/>
                  <a:cs typeface="Alice"/>
                  <a:sym typeface="Alice"/>
                </a:rPr>
                <a:t>Character-level Tokenization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2205186" y="7679085"/>
            <a:ext cx="15310991" cy="402877"/>
            <a:chOff x="0" y="0"/>
            <a:chExt cx="20414655" cy="53717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0414655" cy="537170"/>
            </a:xfrm>
            <a:custGeom>
              <a:avLst/>
              <a:gdLst/>
              <a:ahLst/>
              <a:cxnLst/>
              <a:rect l="l" t="t" r="r" b="b"/>
              <a:pathLst>
                <a:path w="20414655" h="537170">
                  <a:moveTo>
                    <a:pt x="0" y="0"/>
                  </a:moveTo>
                  <a:lnTo>
                    <a:pt x="20414655" y="0"/>
                  </a:lnTo>
                  <a:lnTo>
                    <a:pt x="20414655" y="537170"/>
                  </a:lnTo>
                  <a:lnTo>
                    <a:pt x="0" y="5371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66675"/>
              <a:ext cx="20414655" cy="60384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48"/>
                </a:lnSpc>
              </a:pPr>
              <a:r>
                <a:rPr lang="en-US" sz="1686">
                  <a:solidFill>
                    <a:srgbClr val="2C2821"/>
                  </a:solidFill>
                  <a:latin typeface="Lora"/>
                  <a:ea typeface="Lora"/>
                  <a:cs typeface="Lora"/>
                  <a:sym typeface="Lora"/>
                </a:rPr>
                <a:t>Built vocabulary from unique characters, mapped to integer indices.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771822" y="8355062"/>
            <a:ext cx="1102668" cy="1323231"/>
            <a:chOff x="0" y="0"/>
            <a:chExt cx="1470224" cy="1764308"/>
          </a:xfrm>
        </p:grpSpPr>
        <p:sp>
          <p:nvSpPr>
            <p:cNvPr id="36" name="Freeform 36" descr="preencoded.png"/>
            <p:cNvSpPr/>
            <p:nvPr/>
          </p:nvSpPr>
          <p:spPr>
            <a:xfrm>
              <a:off x="0" y="0"/>
              <a:ext cx="1470279" cy="1764284"/>
            </a:xfrm>
            <a:custGeom>
              <a:avLst/>
              <a:gdLst/>
              <a:ahLst/>
              <a:cxnLst/>
              <a:rect l="l" t="t" r="r" b="b"/>
              <a:pathLst>
                <a:path w="1470279" h="1764284">
                  <a:moveTo>
                    <a:pt x="0" y="0"/>
                  </a:moveTo>
                  <a:lnTo>
                    <a:pt x="1470279" y="0"/>
                  </a:lnTo>
                  <a:lnTo>
                    <a:pt x="1470279" y="1764284"/>
                  </a:lnTo>
                  <a:lnTo>
                    <a:pt x="0" y="1764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73" r="-69" b="-1"/>
              </a:stretch>
            </a:blipFill>
          </p:spPr>
        </p:sp>
      </p:grpSp>
      <p:grpSp>
        <p:nvGrpSpPr>
          <p:cNvPr id="37" name="Group 37"/>
          <p:cNvGrpSpPr/>
          <p:nvPr/>
        </p:nvGrpSpPr>
        <p:grpSpPr>
          <a:xfrm>
            <a:off x="2205186" y="8561189"/>
            <a:ext cx="2756892" cy="358824"/>
            <a:chOff x="0" y="0"/>
            <a:chExt cx="3675856" cy="478433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3675856" cy="478433"/>
            </a:xfrm>
            <a:custGeom>
              <a:avLst/>
              <a:gdLst/>
              <a:ahLst/>
              <a:cxnLst/>
              <a:rect l="l" t="t" r="r" b="b"/>
              <a:pathLst>
                <a:path w="3675856" h="478433">
                  <a:moveTo>
                    <a:pt x="0" y="0"/>
                  </a:moveTo>
                  <a:lnTo>
                    <a:pt x="3675856" y="0"/>
                  </a:lnTo>
                  <a:lnTo>
                    <a:pt x="3675856" y="478433"/>
                  </a:lnTo>
                  <a:lnTo>
                    <a:pt x="0" y="4784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19050"/>
              <a:ext cx="3675856" cy="4974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87"/>
                </a:lnSpc>
              </a:pPr>
              <a:r>
                <a:rPr lang="en-US" sz="2125">
                  <a:solidFill>
                    <a:srgbClr val="2C2821"/>
                  </a:solidFill>
                  <a:latin typeface="Alice"/>
                  <a:ea typeface="Alice"/>
                  <a:cs typeface="Alice"/>
                  <a:sym typeface="Alice"/>
                </a:rPr>
                <a:t>Batching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2205186" y="9002316"/>
            <a:ext cx="15310991" cy="402877"/>
            <a:chOff x="0" y="0"/>
            <a:chExt cx="20414655" cy="53717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20414655" cy="537170"/>
            </a:xfrm>
            <a:custGeom>
              <a:avLst/>
              <a:gdLst/>
              <a:ahLst/>
              <a:cxnLst/>
              <a:rect l="l" t="t" r="r" b="b"/>
              <a:pathLst>
                <a:path w="20414655" h="537170">
                  <a:moveTo>
                    <a:pt x="0" y="0"/>
                  </a:moveTo>
                  <a:lnTo>
                    <a:pt x="20414655" y="0"/>
                  </a:lnTo>
                  <a:lnTo>
                    <a:pt x="20414655" y="537170"/>
                  </a:lnTo>
                  <a:lnTo>
                    <a:pt x="0" y="5371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66675"/>
              <a:ext cx="20414655" cy="60384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48"/>
                </a:lnSpc>
              </a:pPr>
              <a:r>
                <a:rPr lang="en-US" sz="1686">
                  <a:solidFill>
                    <a:srgbClr val="2C2821"/>
                  </a:solidFill>
                  <a:latin typeface="Lora"/>
                  <a:ea typeface="Lora"/>
                  <a:cs typeface="Lora"/>
                  <a:sym typeface="Lora"/>
                </a:rPr>
                <a:t>Created fixed-length sequences (128 chars) with shifted targets.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F2D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CFBF8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92238" y="1156098"/>
            <a:ext cx="7088237" cy="907405"/>
            <a:chOff x="0" y="0"/>
            <a:chExt cx="9450983" cy="12098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450983" cy="1209874"/>
            </a:xfrm>
            <a:custGeom>
              <a:avLst/>
              <a:gdLst/>
              <a:ahLst/>
              <a:cxnLst/>
              <a:rect l="l" t="t" r="r" b="b"/>
              <a:pathLst>
                <a:path w="9450983" h="1209874">
                  <a:moveTo>
                    <a:pt x="0" y="0"/>
                  </a:moveTo>
                  <a:lnTo>
                    <a:pt x="9450983" y="0"/>
                  </a:lnTo>
                  <a:lnTo>
                    <a:pt x="9450983" y="1209874"/>
                  </a:lnTo>
                  <a:lnTo>
                    <a:pt x="0" y="12098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9450983" cy="12384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6"/>
                </a:lnSpc>
              </a:pPr>
              <a:r>
                <a:rPr lang="en-US" sz="5562">
                  <a:solidFill>
                    <a:srgbClr val="233E32"/>
                  </a:solidFill>
                  <a:latin typeface="Alice"/>
                  <a:ea typeface="Alice"/>
                  <a:cs typeface="Alice"/>
                  <a:sym typeface="Alice"/>
                </a:rPr>
                <a:t>Text Generation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321570" y="3169146"/>
            <a:ext cx="3544044" cy="464343"/>
            <a:chOff x="0" y="0"/>
            <a:chExt cx="4725392" cy="6191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725392" cy="619124"/>
            </a:xfrm>
            <a:custGeom>
              <a:avLst/>
              <a:gdLst/>
              <a:ahLst/>
              <a:cxnLst/>
              <a:rect l="l" t="t" r="r" b="b"/>
              <a:pathLst>
                <a:path w="4725392" h="619124">
                  <a:moveTo>
                    <a:pt x="0" y="0"/>
                  </a:moveTo>
                  <a:lnTo>
                    <a:pt x="4725392" y="0"/>
                  </a:lnTo>
                  <a:lnTo>
                    <a:pt x="4725392" y="619124"/>
                  </a:lnTo>
                  <a:lnTo>
                    <a:pt x="0" y="6191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4725392" cy="6476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436"/>
                </a:lnSpc>
              </a:pPr>
              <a:r>
                <a:rPr lang="en-US" sz="2750">
                  <a:solidFill>
                    <a:srgbClr val="2C2821"/>
                  </a:solidFill>
                  <a:latin typeface="Alice"/>
                  <a:ea typeface="Alice"/>
                  <a:cs typeface="Alice"/>
                  <a:sym typeface="Alice"/>
                </a:rPr>
                <a:t>Input Sequence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2238" y="3732163"/>
            <a:ext cx="4873378" cy="978693"/>
            <a:chOff x="0" y="0"/>
            <a:chExt cx="6497837" cy="13049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497837" cy="1304925"/>
            </a:xfrm>
            <a:custGeom>
              <a:avLst/>
              <a:gdLst/>
              <a:ahLst/>
              <a:cxnLst/>
              <a:rect l="l" t="t" r="r" b="b"/>
              <a:pathLst>
                <a:path w="6497837" h="1304925">
                  <a:moveTo>
                    <a:pt x="0" y="0"/>
                  </a:moveTo>
                  <a:lnTo>
                    <a:pt x="6497837" y="0"/>
                  </a:lnTo>
                  <a:lnTo>
                    <a:pt x="6497837" y="1304925"/>
                  </a:lnTo>
                  <a:lnTo>
                    <a:pt x="0" y="13049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0"/>
              <a:ext cx="6497837" cy="14001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561"/>
                </a:lnSpc>
              </a:pPr>
              <a:r>
                <a:rPr lang="en-US" sz="2187">
                  <a:solidFill>
                    <a:srgbClr val="2C2821"/>
                  </a:solidFill>
                  <a:latin typeface="Lora"/>
                  <a:ea typeface="Lora"/>
                  <a:cs typeface="Lora"/>
                  <a:sym typeface="Lora"/>
                </a:rPr>
                <a:t>Provide current sequence (last 128 characters)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290816" y="2630537"/>
            <a:ext cx="5706219" cy="5706219"/>
            <a:chOff x="0" y="0"/>
            <a:chExt cx="7608292" cy="7608292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7608316" cy="7608316"/>
            </a:xfrm>
            <a:custGeom>
              <a:avLst/>
              <a:gdLst/>
              <a:ahLst/>
              <a:cxnLst/>
              <a:rect l="l" t="t" r="r" b="b"/>
              <a:pathLst>
                <a:path w="7608316" h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7783414" y="3584376"/>
            <a:ext cx="424160" cy="530275"/>
            <a:chOff x="0" y="0"/>
            <a:chExt cx="565547" cy="707033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565531" cy="707009"/>
            </a:xfrm>
            <a:custGeom>
              <a:avLst/>
              <a:gdLst/>
              <a:ahLst/>
              <a:cxnLst/>
              <a:rect l="l" t="t" r="r" b="b"/>
              <a:pathLst>
                <a:path w="565531" h="707009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30" r="-233" b="-3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12422237" y="3169146"/>
            <a:ext cx="3544044" cy="464343"/>
            <a:chOff x="0" y="0"/>
            <a:chExt cx="4725392" cy="61912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725392" cy="619124"/>
            </a:xfrm>
            <a:custGeom>
              <a:avLst/>
              <a:gdLst/>
              <a:ahLst/>
              <a:cxnLst/>
              <a:rect l="l" t="t" r="r" b="b"/>
              <a:pathLst>
                <a:path w="4725392" h="619124">
                  <a:moveTo>
                    <a:pt x="0" y="0"/>
                  </a:moveTo>
                  <a:lnTo>
                    <a:pt x="4725392" y="0"/>
                  </a:lnTo>
                  <a:lnTo>
                    <a:pt x="4725392" y="619124"/>
                  </a:lnTo>
                  <a:lnTo>
                    <a:pt x="0" y="6191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4725392" cy="6476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6"/>
                </a:lnSpc>
              </a:pPr>
              <a:r>
                <a:rPr lang="en-US" sz="2750">
                  <a:solidFill>
                    <a:srgbClr val="2C2821"/>
                  </a:solidFill>
                  <a:latin typeface="Alice"/>
                  <a:ea typeface="Alice"/>
                  <a:cs typeface="Alice"/>
                  <a:sym typeface="Alice"/>
                </a:rPr>
                <a:t>Model Prediction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422237" y="3732163"/>
            <a:ext cx="4873526" cy="978693"/>
            <a:chOff x="0" y="0"/>
            <a:chExt cx="6498035" cy="130492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498035" cy="1304925"/>
            </a:xfrm>
            <a:custGeom>
              <a:avLst/>
              <a:gdLst/>
              <a:ahLst/>
              <a:cxnLst/>
              <a:rect l="l" t="t" r="r" b="b"/>
              <a:pathLst>
                <a:path w="6498035" h="1304925">
                  <a:moveTo>
                    <a:pt x="0" y="0"/>
                  </a:moveTo>
                  <a:lnTo>
                    <a:pt x="6498035" y="0"/>
                  </a:lnTo>
                  <a:lnTo>
                    <a:pt x="6498035" y="1304925"/>
                  </a:lnTo>
                  <a:lnTo>
                    <a:pt x="0" y="13049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95250"/>
              <a:ext cx="6498035" cy="14001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1"/>
                </a:lnSpc>
              </a:pPr>
              <a:r>
                <a:rPr lang="en-US" sz="2187">
                  <a:solidFill>
                    <a:srgbClr val="2C2821"/>
                  </a:solidFill>
                  <a:latin typeface="Lora"/>
                  <a:ea typeface="Lora"/>
                  <a:cs typeface="Lora"/>
                  <a:sym typeface="Lora"/>
                </a:rPr>
                <a:t>Get logits from model for next character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290816" y="2630537"/>
            <a:ext cx="5706219" cy="5706219"/>
            <a:chOff x="0" y="0"/>
            <a:chExt cx="7608292" cy="7608292"/>
          </a:xfrm>
        </p:grpSpPr>
        <p:sp>
          <p:nvSpPr>
            <p:cNvPr id="26" name="Freeform 26" descr="preencoded.png"/>
            <p:cNvSpPr/>
            <p:nvPr/>
          </p:nvSpPr>
          <p:spPr>
            <a:xfrm>
              <a:off x="0" y="0"/>
              <a:ext cx="7608316" cy="7608316"/>
            </a:xfrm>
            <a:custGeom>
              <a:avLst/>
              <a:gdLst/>
              <a:ahLst/>
              <a:cxnLst/>
              <a:rect l="l" t="t" r="r" b="b"/>
              <a:pathLst>
                <a:path w="7608316" h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27" name="Group 27"/>
          <p:cNvGrpSpPr/>
          <p:nvPr/>
        </p:nvGrpSpPr>
        <p:grpSpPr>
          <a:xfrm>
            <a:off x="10565755" y="4070002"/>
            <a:ext cx="424160" cy="530275"/>
            <a:chOff x="0" y="0"/>
            <a:chExt cx="565547" cy="707033"/>
          </a:xfrm>
        </p:grpSpPr>
        <p:sp>
          <p:nvSpPr>
            <p:cNvPr id="28" name="Freeform 28" descr="preencoded.png"/>
            <p:cNvSpPr/>
            <p:nvPr/>
          </p:nvSpPr>
          <p:spPr>
            <a:xfrm>
              <a:off x="0" y="0"/>
              <a:ext cx="565531" cy="707009"/>
            </a:xfrm>
            <a:custGeom>
              <a:avLst/>
              <a:gdLst/>
              <a:ahLst/>
              <a:cxnLst/>
              <a:rect l="l" t="t" r="r" b="b"/>
              <a:pathLst>
                <a:path w="565531" h="707009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30" r="-233" b="-3"/>
              </a:stretch>
            </a:blipFill>
          </p:spPr>
        </p:sp>
      </p:grpSp>
      <p:grpSp>
        <p:nvGrpSpPr>
          <p:cNvPr id="29" name="Group 29"/>
          <p:cNvGrpSpPr/>
          <p:nvPr/>
        </p:nvGrpSpPr>
        <p:grpSpPr>
          <a:xfrm>
            <a:off x="12422237" y="6234856"/>
            <a:ext cx="3636466" cy="464343"/>
            <a:chOff x="0" y="0"/>
            <a:chExt cx="4848621" cy="61912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848621" cy="619124"/>
            </a:xfrm>
            <a:custGeom>
              <a:avLst/>
              <a:gdLst/>
              <a:ahLst/>
              <a:cxnLst/>
              <a:rect l="l" t="t" r="r" b="b"/>
              <a:pathLst>
                <a:path w="4848621" h="619124">
                  <a:moveTo>
                    <a:pt x="0" y="0"/>
                  </a:moveTo>
                  <a:lnTo>
                    <a:pt x="4848621" y="0"/>
                  </a:lnTo>
                  <a:lnTo>
                    <a:pt x="4848621" y="619124"/>
                  </a:lnTo>
                  <a:lnTo>
                    <a:pt x="0" y="6191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28575"/>
              <a:ext cx="4848621" cy="6476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6"/>
                </a:lnSpc>
              </a:pPr>
              <a:r>
                <a:rPr lang="en-US" sz="2750">
                  <a:solidFill>
                    <a:srgbClr val="2C2821"/>
                  </a:solidFill>
                  <a:latin typeface="Alice"/>
                  <a:ea typeface="Alice"/>
                  <a:cs typeface="Alice"/>
                  <a:sym typeface="Alice"/>
                </a:rPr>
                <a:t>Probability Conversion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2422237" y="6797874"/>
            <a:ext cx="4873526" cy="978693"/>
            <a:chOff x="0" y="0"/>
            <a:chExt cx="6498035" cy="130492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498035" cy="1304925"/>
            </a:xfrm>
            <a:custGeom>
              <a:avLst/>
              <a:gdLst/>
              <a:ahLst/>
              <a:cxnLst/>
              <a:rect l="l" t="t" r="r" b="b"/>
              <a:pathLst>
                <a:path w="6498035" h="1304925">
                  <a:moveTo>
                    <a:pt x="0" y="0"/>
                  </a:moveTo>
                  <a:lnTo>
                    <a:pt x="6498035" y="0"/>
                  </a:lnTo>
                  <a:lnTo>
                    <a:pt x="6498035" y="1304925"/>
                  </a:lnTo>
                  <a:lnTo>
                    <a:pt x="0" y="13049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95250"/>
              <a:ext cx="6498035" cy="14001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1"/>
                </a:lnSpc>
              </a:pPr>
              <a:r>
                <a:rPr lang="en-US" sz="2187" dirty="0">
                  <a:solidFill>
                    <a:srgbClr val="2C2821"/>
                  </a:solidFill>
                  <a:latin typeface="Lora"/>
                  <a:ea typeface="Lora"/>
                  <a:cs typeface="Lora"/>
                  <a:sym typeface="Lora"/>
                </a:rPr>
                <a:t>Apply </a:t>
              </a:r>
              <a:r>
                <a:rPr lang="en-US" sz="2187" dirty="0" err="1">
                  <a:solidFill>
                    <a:srgbClr val="2C2821"/>
                  </a:solidFill>
                  <a:latin typeface="Lora"/>
                  <a:ea typeface="Lora"/>
                  <a:cs typeface="Lora"/>
                  <a:sym typeface="Lora"/>
                </a:rPr>
                <a:t>softmax</a:t>
              </a:r>
              <a:r>
                <a:rPr lang="en-US" sz="2187" dirty="0">
                  <a:solidFill>
                    <a:srgbClr val="2C2821"/>
                  </a:solidFill>
                  <a:latin typeface="Lora"/>
                  <a:ea typeface="Lora"/>
                  <a:cs typeface="Lora"/>
                  <a:sym typeface="Lora"/>
                </a:rPr>
                <a:t> to convert logits to probabilities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6290816" y="2630537"/>
            <a:ext cx="5706219" cy="5706219"/>
            <a:chOff x="0" y="0"/>
            <a:chExt cx="7608292" cy="7608292"/>
          </a:xfrm>
        </p:grpSpPr>
        <p:sp>
          <p:nvSpPr>
            <p:cNvPr id="36" name="Freeform 36" descr="preencoded.png"/>
            <p:cNvSpPr/>
            <p:nvPr/>
          </p:nvSpPr>
          <p:spPr>
            <a:xfrm>
              <a:off x="0" y="0"/>
              <a:ext cx="7608316" cy="7608316"/>
            </a:xfrm>
            <a:custGeom>
              <a:avLst/>
              <a:gdLst/>
              <a:ahLst/>
              <a:cxnLst/>
              <a:rect l="l" t="t" r="r" b="b"/>
              <a:pathLst>
                <a:path w="7608316" h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37" name="Group 37"/>
          <p:cNvGrpSpPr/>
          <p:nvPr/>
        </p:nvGrpSpPr>
        <p:grpSpPr>
          <a:xfrm>
            <a:off x="10080129" y="6852345"/>
            <a:ext cx="424160" cy="530275"/>
            <a:chOff x="0" y="0"/>
            <a:chExt cx="565547" cy="707033"/>
          </a:xfrm>
        </p:grpSpPr>
        <p:sp>
          <p:nvSpPr>
            <p:cNvPr id="38" name="Freeform 38" descr="preencoded.png"/>
            <p:cNvSpPr/>
            <p:nvPr/>
          </p:nvSpPr>
          <p:spPr>
            <a:xfrm>
              <a:off x="0" y="0"/>
              <a:ext cx="565531" cy="707009"/>
            </a:xfrm>
            <a:custGeom>
              <a:avLst/>
              <a:gdLst/>
              <a:ahLst/>
              <a:cxnLst/>
              <a:rect l="l" t="t" r="r" b="b"/>
              <a:pathLst>
                <a:path w="565531" h="707009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30" r="-233" b="-3"/>
              </a:stretch>
            </a:blipFill>
          </p:spPr>
        </p:sp>
      </p:grpSp>
      <p:grpSp>
        <p:nvGrpSpPr>
          <p:cNvPr id="39" name="Group 39"/>
          <p:cNvGrpSpPr/>
          <p:nvPr/>
        </p:nvGrpSpPr>
        <p:grpSpPr>
          <a:xfrm>
            <a:off x="2321570" y="6234856"/>
            <a:ext cx="3544044" cy="464343"/>
            <a:chOff x="0" y="0"/>
            <a:chExt cx="4725392" cy="619124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4725392" cy="619124"/>
            </a:xfrm>
            <a:custGeom>
              <a:avLst/>
              <a:gdLst/>
              <a:ahLst/>
              <a:cxnLst/>
              <a:rect l="l" t="t" r="r" b="b"/>
              <a:pathLst>
                <a:path w="4725392" h="619124">
                  <a:moveTo>
                    <a:pt x="0" y="0"/>
                  </a:moveTo>
                  <a:lnTo>
                    <a:pt x="4725392" y="0"/>
                  </a:lnTo>
                  <a:lnTo>
                    <a:pt x="4725392" y="619124"/>
                  </a:lnTo>
                  <a:lnTo>
                    <a:pt x="0" y="6191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28575"/>
              <a:ext cx="4725392" cy="6476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436"/>
                </a:lnSpc>
              </a:pPr>
              <a:r>
                <a:rPr lang="en-US" sz="2750">
                  <a:solidFill>
                    <a:srgbClr val="2C2821"/>
                  </a:solidFill>
                  <a:latin typeface="Alice"/>
                  <a:ea typeface="Alice"/>
                  <a:cs typeface="Alice"/>
                  <a:sym typeface="Alice"/>
                </a:rPr>
                <a:t>Character Sampling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992238" y="6797874"/>
            <a:ext cx="4873378" cy="978693"/>
            <a:chOff x="0" y="0"/>
            <a:chExt cx="6497837" cy="1304925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497837" cy="1304925"/>
            </a:xfrm>
            <a:custGeom>
              <a:avLst/>
              <a:gdLst/>
              <a:ahLst/>
              <a:cxnLst/>
              <a:rect l="l" t="t" r="r" b="b"/>
              <a:pathLst>
                <a:path w="6497837" h="1304925">
                  <a:moveTo>
                    <a:pt x="0" y="0"/>
                  </a:moveTo>
                  <a:lnTo>
                    <a:pt x="6497837" y="0"/>
                  </a:lnTo>
                  <a:lnTo>
                    <a:pt x="6497837" y="1304925"/>
                  </a:lnTo>
                  <a:lnTo>
                    <a:pt x="0" y="13049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95250"/>
              <a:ext cx="6497837" cy="14001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561"/>
                </a:lnSpc>
              </a:pPr>
              <a:r>
                <a:rPr lang="en-US" sz="2187">
                  <a:solidFill>
                    <a:srgbClr val="2C2821"/>
                  </a:solidFill>
                  <a:latin typeface="Lora"/>
                  <a:ea typeface="Lora"/>
                  <a:cs typeface="Lora"/>
                  <a:sym typeface="Lora"/>
                </a:rPr>
                <a:t>Sample next character using multinomial distribution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6290816" y="2630537"/>
            <a:ext cx="5706219" cy="5706219"/>
            <a:chOff x="0" y="0"/>
            <a:chExt cx="7608292" cy="7608292"/>
          </a:xfrm>
        </p:grpSpPr>
        <p:sp>
          <p:nvSpPr>
            <p:cNvPr id="46" name="Freeform 46" descr="preencoded.png"/>
            <p:cNvSpPr/>
            <p:nvPr/>
          </p:nvSpPr>
          <p:spPr>
            <a:xfrm>
              <a:off x="0" y="0"/>
              <a:ext cx="7608316" cy="7608316"/>
            </a:xfrm>
            <a:custGeom>
              <a:avLst/>
              <a:gdLst/>
              <a:ahLst/>
              <a:cxnLst/>
              <a:rect l="l" t="t" r="r" b="b"/>
              <a:pathLst>
                <a:path w="7608316" h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  <p:grpSp>
        <p:nvGrpSpPr>
          <p:cNvPr id="47" name="Group 47"/>
          <p:cNvGrpSpPr/>
          <p:nvPr/>
        </p:nvGrpSpPr>
        <p:grpSpPr>
          <a:xfrm>
            <a:off x="7297788" y="6366719"/>
            <a:ext cx="424160" cy="530275"/>
            <a:chOff x="0" y="0"/>
            <a:chExt cx="565547" cy="707033"/>
          </a:xfrm>
        </p:grpSpPr>
        <p:sp>
          <p:nvSpPr>
            <p:cNvPr id="48" name="Freeform 48" descr="preencoded.png"/>
            <p:cNvSpPr/>
            <p:nvPr/>
          </p:nvSpPr>
          <p:spPr>
            <a:xfrm>
              <a:off x="0" y="0"/>
              <a:ext cx="565531" cy="707009"/>
            </a:xfrm>
            <a:custGeom>
              <a:avLst/>
              <a:gdLst/>
              <a:ahLst/>
              <a:cxnLst/>
              <a:rect l="l" t="t" r="r" b="b"/>
              <a:pathLst>
                <a:path w="565531" h="707009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230" r="-233" b="-3"/>
              </a:stretch>
            </a:blipFill>
          </p:spPr>
        </p:sp>
      </p:grpSp>
      <p:grpSp>
        <p:nvGrpSpPr>
          <p:cNvPr id="49" name="Group 49"/>
          <p:cNvGrpSpPr/>
          <p:nvPr/>
        </p:nvGrpSpPr>
        <p:grpSpPr>
          <a:xfrm>
            <a:off x="992238" y="8584257"/>
            <a:ext cx="16303526" cy="525067"/>
            <a:chOff x="0" y="0"/>
            <a:chExt cx="21738035" cy="700089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21738034" cy="700089"/>
            </a:xfrm>
            <a:custGeom>
              <a:avLst/>
              <a:gdLst/>
              <a:ahLst/>
              <a:cxnLst/>
              <a:rect l="l" t="t" r="r" b="b"/>
              <a:pathLst>
                <a:path w="21738034" h="700089">
                  <a:moveTo>
                    <a:pt x="0" y="0"/>
                  </a:moveTo>
                  <a:lnTo>
                    <a:pt x="21738034" y="0"/>
                  </a:lnTo>
                  <a:lnTo>
                    <a:pt x="21738034" y="700089"/>
                  </a:lnTo>
                  <a:lnTo>
                    <a:pt x="0" y="7000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0" y="-95250"/>
              <a:ext cx="21738035" cy="79533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1"/>
                </a:lnSpc>
              </a:pPr>
              <a:r>
                <a:rPr lang="en-US" sz="2187" dirty="0">
                  <a:solidFill>
                    <a:srgbClr val="2C2821"/>
                  </a:solidFill>
                  <a:latin typeface="Lora"/>
                  <a:ea typeface="Lora"/>
                  <a:cs typeface="Lora"/>
                  <a:sym typeface="Lora"/>
                </a:rPr>
                <a:t>This autoregressive process repeats for each new character, introducing randomness for creative generation.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0508" y="1657942"/>
            <a:ext cx="16645961" cy="8440083"/>
          </a:xfrm>
          <a:custGeom>
            <a:avLst/>
            <a:gdLst/>
            <a:ahLst/>
            <a:cxnLst/>
            <a:rect l="l" t="t" r="r" b="b"/>
            <a:pathLst>
              <a:path w="16645961" h="8440083">
                <a:moveTo>
                  <a:pt x="0" y="0"/>
                </a:moveTo>
                <a:lnTo>
                  <a:pt x="16645961" y="0"/>
                </a:lnTo>
                <a:lnTo>
                  <a:pt x="16645961" y="8440083"/>
                </a:lnTo>
                <a:lnTo>
                  <a:pt x="0" y="84400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00508" y="338037"/>
            <a:ext cx="7088237" cy="1033671"/>
            <a:chOff x="0" y="0"/>
            <a:chExt cx="9450983" cy="13782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450983" cy="1378228"/>
            </a:xfrm>
            <a:custGeom>
              <a:avLst/>
              <a:gdLst/>
              <a:ahLst/>
              <a:cxnLst/>
              <a:rect l="l" t="t" r="r" b="b"/>
              <a:pathLst>
                <a:path w="9450983" h="1378228">
                  <a:moveTo>
                    <a:pt x="0" y="0"/>
                  </a:moveTo>
                  <a:lnTo>
                    <a:pt x="9450983" y="0"/>
                  </a:lnTo>
                  <a:lnTo>
                    <a:pt x="9450983" y="1378228"/>
                  </a:lnTo>
                  <a:lnTo>
                    <a:pt x="0" y="13782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9450983" cy="14068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6"/>
                </a:lnSpc>
              </a:pPr>
              <a:r>
                <a:rPr lang="en-US" sz="5562">
                  <a:solidFill>
                    <a:srgbClr val="233E32"/>
                  </a:solidFill>
                  <a:latin typeface="Alice"/>
                  <a:ea typeface="Alice"/>
                  <a:cs typeface="Alice"/>
                  <a:sym typeface="Alice"/>
                </a:rPr>
                <a:t>Sample Output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F2D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-579019"/>
            <a:ext cx="18288000" cy="10866019"/>
            <a:chOff x="0" y="0"/>
            <a:chExt cx="24384000" cy="144880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4488026"/>
            </a:xfrm>
            <a:custGeom>
              <a:avLst/>
              <a:gdLst/>
              <a:ahLst/>
              <a:cxnLst/>
              <a:rect l="l" t="t" r="r" b="b"/>
              <a:pathLst>
                <a:path w="24384000" h="14488026">
                  <a:moveTo>
                    <a:pt x="0" y="0"/>
                  </a:moveTo>
                  <a:lnTo>
                    <a:pt x="24384000" y="0"/>
                  </a:lnTo>
                  <a:lnTo>
                    <a:pt x="24384000" y="14488026"/>
                  </a:lnTo>
                  <a:lnTo>
                    <a:pt x="0" y="14488026"/>
                  </a:lnTo>
                  <a:close/>
                </a:path>
              </a:pathLst>
            </a:custGeom>
            <a:solidFill>
              <a:srgbClr val="FCFBF8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419100" y="160561"/>
            <a:ext cx="15012928" cy="2105348"/>
            <a:chOff x="0" y="0"/>
            <a:chExt cx="3954022" cy="55449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54022" cy="554495"/>
            </a:xfrm>
            <a:custGeom>
              <a:avLst/>
              <a:gdLst/>
              <a:ahLst/>
              <a:cxnLst/>
              <a:rect l="l" t="t" r="r" b="b"/>
              <a:pathLst>
                <a:path w="3954022" h="554495">
                  <a:moveTo>
                    <a:pt x="0" y="0"/>
                  </a:moveTo>
                  <a:lnTo>
                    <a:pt x="3954022" y="0"/>
                  </a:lnTo>
                  <a:lnTo>
                    <a:pt x="3954022" y="554495"/>
                  </a:lnTo>
                  <a:lnTo>
                    <a:pt x="0" y="554495"/>
                  </a:lnTo>
                  <a:close/>
                </a:path>
              </a:pathLst>
            </a:custGeom>
            <a:solidFill>
              <a:srgbClr val="233E3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09550"/>
              <a:ext cx="3954022" cy="76404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8143"/>
                </a:lnSpc>
              </a:pPr>
              <a:r>
                <a:rPr lang="en-US" sz="5000" b="1">
                  <a:solidFill>
                    <a:srgbClr val="FFFFFF"/>
                  </a:solidFill>
                  <a:latin typeface="Lora Bold"/>
                  <a:ea typeface="Lora Bold"/>
                  <a:cs typeface="Lora Bold"/>
                  <a:sym typeface="Lora Bold"/>
                </a:rPr>
                <a:t>     Metrics &amp; Results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160561"/>
            <a:ext cx="419100" cy="2105348"/>
            <a:chOff x="0" y="0"/>
            <a:chExt cx="110380" cy="55449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0380" cy="554495"/>
            </a:xfrm>
            <a:custGeom>
              <a:avLst/>
              <a:gdLst/>
              <a:ahLst/>
              <a:cxnLst/>
              <a:rect l="l" t="t" r="r" b="b"/>
              <a:pathLst>
                <a:path w="110380" h="554495">
                  <a:moveTo>
                    <a:pt x="0" y="0"/>
                  </a:moveTo>
                  <a:lnTo>
                    <a:pt x="110380" y="0"/>
                  </a:lnTo>
                  <a:lnTo>
                    <a:pt x="110380" y="554495"/>
                  </a:lnTo>
                  <a:lnTo>
                    <a:pt x="0" y="554495"/>
                  </a:lnTo>
                  <a:close/>
                </a:path>
              </a:pathLst>
            </a:custGeom>
            <a:solidFill>
              <a:srgbClr val="833F3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110380" cy="649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0" y="2511468"/>
            <a:ext cx="9515614" cy="6133287"/>
          </a:xfrm>
          <a:custGeom>
            <a:avLst/>
            <a:gdLst/>
            <a:ahLst/>
            <a:cxnLst/>
            <a:rect l="l" t="t" r="r" b="b"/>
            <a:pathLst>
              <a:path w="9515614" h="6133287">
                <a:moveTo>
                  <a:pt x="0" y="0"/>
                </a:moveTo>
                <a:lnTo>
                  <a:pt x="9515614" y="0"/>
                </a:lnTo>
                <a:lnTo>
                  <a:pt x="9515614" y="6133287"/>
                </a:lnTo>
                <a:lnTo>
                  <a:pt x="0" y="61332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9666240" y="2718730"/>
            <a:ext cx="8264536" cy="5652590"/>
            <a:chOff x="0" y="0"/>
            <a:chExt cx="10735009" cy="734228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735009" cy="7342288"/>
            </a:xfrm>
            <a:custGeom>
              <a:avLst/>
              <a:gdLst/>
              <a:ahLst/>
              <a:cxnLst/>
              <a:rect l="l" t="t" r="r" b="b"/>
              <a:pathLst>
                <a:path w="10735009" h="7342288">
                  <a:moveTo>
                    <a:pt x="0" y="149767"/>
                  </a:moveTo>
                  <a:cubicBezTo>
                    <a:pt x="0" y="67010"/>
                    <a:pt x="21651" y="0"/>
                    <a:pt x="48389" y="0"/>
                  </a:cubicBezTo>
                  <a:lnTo>
                    <a:pt x="10686620" y="0"/>
                  </a:lnTo>
                  <a:cubicBezTo>
                    <a:pt x="10713358" y="0"/>
                    <a:pt x="10735009" y="67010"/>
                    <a:pt x="10735009" y="149767"/>
                  </a:cubicBezTo>
                  <a:lnTo>
                    <a:pt x="10735009" y="7192521"/>
                  </a:lnTo>
                  <a:cubicBezTo>
                    <a:pt x="10735009" y="7275279"/>
                    <a:pt x="10713358" y="7342288"/>
                    <a:pt x="10686620" y="7342288"/>
                  </a:cubicBezTo>
                  <a:lnTo>
                    <a:pt x="48389" y="7342288"/>
                  </a:lnTo>
                  <a:cubicBezTo>
                    <a:pt x="21651" y="7342288"/>
                    <a:pt x="0" y="7275279"/>
                    <a:pt x="0" y="7192521"/>
                  </a:cubicBezTo>
                  <a:close/>
                </a:path>
              </a:pathLst>
            </a:custGeom>
            <a:solidFill>
              <a:srgbClr val="F0EDE6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9515614" y="2718730"/>
            <a:ext cx="8248732" cy="5586419"/>
            <a:chOff x="0" y="0"/>
            <a:chExt cx="10998309" cy="744855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998309" cy="7448558"/>
            </a:xfrm>
            <a:custGeom>
              <a:avLst/>
              <a:gdLst/>
              <a:ahLst/>
              <a:cxnLst/>
              <a:rect l="l" t="t" r="r" b="b"/>
              <a:pathLst>
                <a:path w="10998309" h="7448558">
                  <a:moveTo>
                    <a:pt x="0" y="0"/>
                  </a:moveTo>
                  <a:lnTo>
                    <a:pt x="10998309" y="0"/>
                  </a:lnTo>
                  <a:lnTo>
                    <a:pt x="10998309" y="7448558"/>
                  </a:lnTo>
                  <a:lnTo>
                    <a:pt x="0" y="74485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61925"/>
              <a:ext cx="10998309" cy="76104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582930" lvl="1" indent="-291465" algn="l">
                <a:lnSpc>
                  <a:spcPts val="4397"/>
                </a:lnSpc>
                <a:buFont typeface="Arial"/>
                <a:buChar char="•"/>
              </a:pPr>
              <a:r>
                <a:rPr lang="en-US" sz="2700" dirty="0">
                  <a:solidFill>
                    <a:srgbClr val="2C2821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Training loss consistently decreases throughout the 150,000 iterations</a:t>
              </a:r>
            </a:p>
            <a:p>
              <a:pPr marL="582930" lvl="1" indent="-291465" algn="l">
                <a:lnSpc>
                  <a:spcPts val="4395"/>
                </a:lnSpc>
                <a:buFont typeface="Arial"/>
                <a:buChar char="•"/>
              </a:pPr>
              <a:r>
                <a:rPr lang="en-US" sz="2700" b="1" dirty="0">
                  <a:solidFill>
                    <a:srgbClr val="2C2821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Training Loss</a:t>
              </a:r>
              <a:r>
                <a:rPr lang="en-US" sz="2700" dirty="0">
                  <a:solidFill>
                    <a:srgbClr val="2C2821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: ≈ 1.09</a:t>
              </a:r>
            </a:p>
            <a:p>
              <a:pPr marL="582930" lvl="1" indent="-291465" algn="l">
                <a:lnSpc>
                  <a:spcPts val="4395"/>
                </a:lnSpc>
                <a:buFont typeface="Arial"/>
                <a:buChar char="•"/>
              </a:pPr>
              <a:r>
                <a:rPr lang="en-US" sz="2700" b="1" dirty="0">
                  <a:solidFill>
                    <a:srgbClr val="2C2821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Test Loss: </a:t>
              </a:r>
              <a:r>
                <a:rPr lang="en-US" sz="2700" dirty="0">
                  <a:solidFill>
                    <a:srgbClr val="2C2821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≈ 1.19</a:t>
              </a:r>
            </a:p>
            <a:p>
              <a:pPr marL="582930" lvl="1" indent="-291465" algn="l">
                <a:lnSpc>
                  <a:spcPts val="4395"/>
                </a:lnSpc>
                <a:buFont typeface="Arial"/>
                <a:buChar char="•"/>
              </a:pPr>
              <a:r>
                <a:rPr lang="en-US" sz="2700" b="1" dirty="0">
                  <a:solidFill>
                    <a:srgbClr val="2C2821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Perplexity</a:t>
              </a:r>
              <a:r>
                <a:rPr lang="en-US" sz="2700" dirty="0">
                  <a:solidFill>
                    <a:srgbClr val="2C2821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: </a:t>
              </a:r>
              <a:r>
                <a:rPr lang="en-US" sz="2800" dirty="0">
                  <a:solidFill>
                    <a:srgbClr val="2C2821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e</a:t>
              </a:r>
              <a:r>
                <a:rPr lang="en-US" sz="3200" baseline="30000" dirty="0">
                  <a:solidFill>
                    <a:srgbClr val="2C2821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1.19</a:t>
              </a:r>
              <a:r>
                <a:rPr lang="en-US" sz="2700" dirty="0">
                  <a:solidFill>
                    <a:srgbClr val="2C2821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≈ 3.29</a:t>
              </a:r>
            </a:p>
            <a:p>
              <a:pPr marL="582930" lvl="1" indent="-291465" algn="l">
                <a:lnSpc>
                  <a:spcPts val="4395"/>
                </a:lnSpc>
                <a:buFont typeface="Arial"/>
                <a:buChar char="•"/>
              </a:pPr>
              <a:r>
                <a:rPr lang="en-US" sz="2700" b="1" dirty="0">
                  <a:solidFill>
                    <a:srgbClr val="2C2821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Comparison with Baseline Models</a:t>
              </a:r>
            </a:p>
            <a:p>
              <a:pPr algn="l">
                <a:lnSpc>
                  <a:spcPts val="4395"/>
                </a:lnSpc>
              </a:pPr>
              <a:endParaRPr lang="en-US" sz="2700" b="1" dirty="0">
                <a:solidFill>
                  <a:srgbClr val="2C2821"/>
                </a:solidFill>
                <a:latin typeface="Calibri (MS) Bold"/>
                <a:ea typeface="Calibri (MS) Bold"/>
                <a:cs typeface="Calibri (MS) Bold"/>
                <a:sym typeface="Calibri (MS) Bold"/>
              </a:endParaRPr>
            </a:p>
            <a:p>
              <a:pPr algn="l">
                <a:lnSpc>
                  <a:spcPts val="4395"/>
                </a:lnSpc>
              </a:pPr>
              <a:endParaRPr lang="en-US" sz="2700" b="1" dirty="0">
                <a:solidFill>
                  <a:srgbClr val="2C2821"/>
                </a:solidFill>
                <a:latin typeface="Calibri (MS) Bold"/>
                <a:ea typeface="Calibri (MS) Bold"/>
                <a:cs typeface="Calibri (MS) Bold"/>
                <a:sym typeface="Calibri (MS) Bold"/>
              </a:endParaRPr>
            </a:p>
            <a:p>
              <a:pPr algn="l">
                <a:lnSpc>
                  <a:spcPts val="4721"/>
                </a:lnSpc>
              </a:pPr>
              <a:endParaRPr lang="en-US" sz="2700" b="1" dirty="0">
                <a:solidFill>
                  <a:srgbClr val="2C2821"/>
                </a:solidFill>
                <a:latin typeface="Calibri (MS) Bold"/>
                <a:ea typeface="Calibri (MS) Bold"/>
                <a:cs typeface="Calibri (MS) Bold"/>
                <a:sym typeface="Calibri (MS) Bold"/>
              </a:endParaRPr>
            </a:p>
            <a:p>
              <a:pPr algn="l">
                <a:lnSpc>
                  <a:spcPts val="4721"/>
                </a:lnSpc>
              </a:pPr>
              <a:endParaRPr lang="en-US" sz="2700" b="1" dirty="0">
                <a:solidFill>
                  <a:srgbClr val="2C2821"/>
                </a:solidFill>
                <a:latin typeface="Calibri (MS) Bold"/>
                <a:ea typeface="Calibri (MS) Bold"/>
                <a:cs typeface="Calibri (MS) Bold"/>
                <a:sym typeface="Calibri (MS) Bold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>
            <a:off x="9815489" y="6069375"/>
            <a:ext cx="7648983" cy="2301945"/>
          </a:xfrm>
          <a:custGeom>
            <a:avLst/>
            <a:gdLst/>
            <a:ahLst/>
            <a:cxnLst/>
            <a:rect l="l" t="t" r="r" b="b"/>
            <a:pathLst>
              <a:path w="7648983" h="2301945">
                <a:moveTo>
                  <a:pt x="0" y="0"/>
                </a:moveTo>
                <a:lnTo>
                  <a:pt x="7648982" y="0"/>
                </a:lnTo>
                <a:lnTo>
                  <a:pt x="7648982" y="2301946"/>
                </a:lnTo>
                <a:lnTo>
                  <a:pt x="0" y="23019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F2D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265870" y="0"/>
            <a:ext cx="18553870" cy="10287000"/>
            <a:chOff x="0" y="0"/>
            <a:chExt cx="24738493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738493" cy="13716000"/>
            </a:xfrm>
            <a:custGeom>
              <a:avLst/>
              <a:gdLst/>
              <a:ahLst/>
              <a:cxnLst/>
              <a:rect l="l" t="t" r="r" b="b"/>
              <a:pathLst>
                <a:path w="24738493" h="13716000">
                  <a:moveTo>
                    <a:pt x="0" y="0"/>
                  </a:moveTo>
                  <a:lnTo>
                    <a:pt x="24738493" y="0"/>
                  </a:lnTo>
                  <a:lnTo>
                    <a:pt x="24738493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CFBF8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419100" y="2748337"/>
            <a:ext cx="7942156" cy="2814149"/>
            <a:chOff x="0" y="0"/>
            <a:chExt cx="10589541" cy="37521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89540" cy="3752198"/>
            </a:xfrm>
            <a:custGeom>
              <a:avLst/>
              <a:gdLst/>
              <a:ahLst/>
              <a:cxnLst/>
              <a:rect l="l" t="t" r="r" b="b"/>
              <a:pathLst>
                <a:path w="10589540" h="3752198">
                  <a:moveTo>
                    <a:pt x="0" y="46227"/>
                  </a:moveTo>
                  <a:cubicBezTo>
                    <a:pt x="0" y="20730"/>
                    <a:pt x="44036" y="0"/>
                    <a:pt x="98200" y="0"/>
                  </a:cubicBezTo>
                  <a:lnTo>
                    <a:pt x="10491339" y="0"/>
                  </a:lnTo>
                  <a:cubicBezTo>
                    <a:pt x="10545725" y="0"/>
                    <a:pt x="10589540" y="20730"/>
                    <a:pt x="10589540" y="46227"/>
                  </a:cubicBezTo>
                  <a:lnTo>
                    <a:pt x="10589540" y="3705970"/>
                  </a:lnTo>
                  <a:cubicBezTo>
                    <a:pt x="10589540" y="3731571"/>
                    <a:pt x="10545504" y="3752198"/>
                    <a:pt x="10491339" y="3752198"/>
                  </a:cubicBezTo>
                  <a:lnTo>
                    <a:pt x="98200" y="3752198"/>
                  </a:lnTo>
                  <a:cubicBezTo>
                    <a:pt x="43816" y="3752198"/>
                    <a:pt x="0" y="3731468"/>
                    <a:pt x="0" y="3705970"/>
                  </a:cubicBezTo>
                  <a:close/>
                </a:path>
              </a:pathLst>
            </a:custGeom>
            <a:solidFill>
              <a:srgbClr val="F0EDE6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8550906" y="2748337"/>
            <a:ext cx="6881122" cy="2814149"/>
            <a:chOff x="0" y="0"/>
            <a:chExt cx="9174829" cy="37521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174828" cy="3752198"/>
            </a:xfrm>
            <a:custGeom>
              <a:avLst/>
              <a:gdLst/>
              <a:ahLst/>
              <a:cxnLst/>
              <a:rect l="l" t="t" r="r" b="b"/>
              <a:pathLst>
                <a:path w="9174828" h="3752198">
                  <a:moveTo>
                    <a:pt x="0" y="46227"/>
                  </a:moveTo>
                  <a:cubicBezTo>
                    <a:pt x="0" y="20730"/>
                    <a:pt x="38153" y="0"/>
                    <a:pt x="85081" y="0"/>
                  </a:cubicBezTo>
                  <a:lnTo>
                    <a:pt x="9089747" y="0"/>
                  </a:lnTo>
                  <a:cubicBezTo>
                    <a:pt x="9136866" y="0"/>
                    <a:pt x="9174828" y="20730"/>
                    <a:pt x="9174828" y="46227"/>
                  </a:cubicBezTo>
                  <a:lnTo>
                    <a:pt x="9174828" y="3705970"/>
                  </a:lnTo>
                  <a:cubicBezTo>
                    <a:pt x="9174828" y="3731571"/>
                    <a:pt x="9136675" y="3752198"/>
                    <a:pt x="9089747" y="3752198"/>
                  </a:cubicBezTo>
                  <a:lnTo>
                    <a:pt x="85081" y="3752198"/>
                  </a:lnTo>
                  <a:cubicBezTo>
                    <a:pt x="37962" y="3752198"/>
                    <a:pt x="0" y="3731468"/>
                    <a:pt x="0" y="3705970"/>
                  </a:cubicBezTo>
                  <a:close/>
                </a:path>
              </a:pathLst>
            </a:custGeom>
            <a:solidFill>
              <a:srgbClr val="F0EDE6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8734970" y="2802437"/>
            <a:ext cx="6881122" cy="3300924"/>
            <a:chOff x="0" y="0"/>
            <a:chExt cx="9174829" cy="44012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74829" cy="4401233"/>
            </a:xfrm>
            <a:custGeom>
              <a:avLst/>
              <a:gdLst/>
              <a:ahLst/>
              <a:cxnLst/>
              <a:rect l="l" t="t" r="r" b="b"/>
              <a:pathLst>
                <a:path w="9174829" h="4401233">
                  <a:moveTo>
                    <a:pt x="0" y="0"/>
                  </a:moveTo>
                  <a:lnTo>
                    <a:pt x="9174829" y="0"/>
                  </a:lnTo>
                  <a:lnTo>
                    <a:pt x="9174829" y="4401233"/>
                  </a:lnTo>
                  <a:lnTo>
                    <a:pt x="0" y="44012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61925"/>
              <a:ext cx="9174829" cy="45631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374"/>
                </a:lnSpc>
              </a:pPr>
              <a:r>
                <a:rPr lang="en-US" sz="2700" b="1">
                  <a:solidFill>
                    <a:srgbClr val="2C2821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Limitations</a:t>
              </a:r>
            </a:p>
            <a:p>
              <a:pPr algn="l">
                <a:lnSpc>
                  <a:spcPts val="4374"/>
                </a:lnSpc>
              </a:pPr>
              <a:r>
                <a:rPr lang="en-US" sz="2700">
                  <a:solidFill>
                    <a:srgbClr val="2C2821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Small dataset</a:t>
              </a:r>
            </a:p>
            <a:p>
              <a:pPr algn="l">
                <a:lnSpc>
                  <a:spcPts val="4374"/>
                </a:lnSpc>
              </a:pPr>
              <a:r>
                <a:rPr lang="en-US" sz="2700">
                  <a:solidFill>
                    <a:srgbClr val="2C2821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Hardware constraints</a:t>
              </a:r>
            </a:p>
            <a:p>
              <a:pPr algn="l">
                <a:lnSpc>
                  <a:spcPts val="4374"/>
                </a:lnSpc>
              </a:pPr>
              <a:r>
                <a:rPr lang="en-US" sz="2700">
                  <a:solidFill>
                    <a:srgbClr val="2C2821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Limited evaluation metrics</a:t>
              </a:r>
            </a:p>
            <a:p>
              <a:pPr algn="l">
                <a:lnSpc>
                  <a:spcPts val="4374"/>
                </a:lnSpc>
              </a:pPr>
              <a:endParaRPr lang="en-US" sz="2700">
                <a:solidFill>
                  <a:srgbClr val="2C2821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19100" y="5884450"/>
            <a:ext cx="15012928" cy="3498539"/>
            <a:chOff x="0" y="0"/>
            <a:chExt cx="20017237" cy="466471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017237" cy="4664719"/>
            </a:xfrm>
            <a:custGeom>
              <a:avLst/>
              <a:gdLst/>
              <a:ahLst/>
              <a:cxnLst/>
              <a:rect l="l" t="t" r="r" b="b"/>
              <a:pathLst>
                <a:path w="20017237" h="4664719">
                  <a:moveTo>
                    <a:pt x="0" y="95151"/>
                  </a:moveTo>
                  <a:cubicBezTo>
                    <a:pt x="0" y="42573"/>
                    <a:pt x="40371" y="0"/>
                    <a:pt x="90230" y="0"/>
                  </a:cubicBezTo>
                  <a:lnTo>
                    <a:pt x="19927008" y="0"/>
                  </a:lnTo>
                  <a:cubicBezTo>
                    <a:pt x="19976866" y="0"/>
                    <a:pt x="20017237" y="42573"/>
                    <a:pt x="20017237" y="95151"/>
                  </a:cubicBezTo>
                  <a:lnTo>
                    <a:pt x="20017237" y="4569568"/>
                  </a:lnTo>
                  <a:cubicBezTo>
                    <a:pt x="20017237" y="4622146"/>
                    <a:pt x="19976866" y="4664719"/>
                    <a:pt x="19927008" y="4664719"/>
                  </a:cubicBezTo>
                  <a:lnTo>
                    <a:pt x="90230" y="4664719"/>
                  </a:lnTo>
                  <a:cubicBezTo>
                    <a:pt x="40371" y="4664719"/>
                    <a:pt x="0" y="4622146"/>
                    <a:pt x="0" y="4569568"/>
                  </a:cubicBezTo>
                  <a:close/>
                </a:path>
              </a:pathLst>
            </a:custGeom>
            <a:solidFill>
              <a:srgbClr val="F0EDE6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566695" y="2802437"/>
            <a:ext cx="7651400" cy="3137755"/>
            <a:chOff x="0" y="0"/>
            <a:chExt cx="10201867" cy="418367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201867" cy="4183673"/>
            </a:xfrm>
            <a:custGeom>
              <a:avLst/>
              <a:gdLst/>
              <a:ahLst/>
              <a:cxnLst/>
              <a:rect l="l" t="t" r="r" b="b"/>
              <a:pathLst>
                <a:path w="10201867" h="4183673">
                  <a:moveTo>
                    <a:pt x="0" y="0"/>
                  </a:moveTo>
                  <a:lnTo>
                    <a:pt x="10201867" y="0"/>
                  </a:lnTo>
                  <a:lnTo>
                    <a:pt x="10201867" y="4183673"/>
                  </a:lnTo>
                  <a:lnTo>
                    <a:pt x="0" y="41836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209550"/>
              <a:ext cx="10201867" cy="43932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068"/>
                </a:lnSpc>
              </a:pPr>
              <a:r>
                <a:rPr lang="en-US" sz="2800" b="1" dirty="0">
                  <a:solidFill>
                    <a:srgbClr val="2C2821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Outcomes</a:t>
              </a:r>
            </a:p>
            <a:p>
              <a:pPr algn="l">
                <a:lnSpc>
                  <a:spcPts val="5068"/>
                </a:lnSpc>
              </a:pPr>
              <a:r>
                <a:rPr lang="en-US" sz="2800" dirty="0">
                  <a:solidFill>
                    <a:srgbClr val="2C2821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Transformer outperformed LSTM &amp; </a:t>
              </a:r>
              <a:r>
                <a:rPr lang="en-US" sz="2800" dirty="0" err="1">
                  <a:solidFill>
                    <a:srgbClr val="2C2821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BiLSTM</a:t>
              </a:r>
              <a:endParaRPr lang="en-US" sz="2800" dirty="0">
                <a:solidFill>
                  <a:srgbClr val="2C2821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  <a:p>
              <a:pPr algn="l">
                <a:lnSpc>
                  <a:spcPts val="4887"/>
                </a:lnSpc>
              </a:pPr>
              <a:r>
                <a:rPr lang="en-US" sz="2700" dirty="0">
                  <a:solidFill>
                    <a:srgbClr val="2C2821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Achieved low loss (1.19), perplexity (3.29).</a:t>
              </a:r>
            </a:p>
            <a:p>
              <a:pPr algn="l">
                <a:lnSpc>
                  <a:spcPts val="5068"/>
                </a:lnSpc>
              </a:pPr>
              <a:r>
                <a:rPr lang="en-US" sz="2800" dirty="0">
                  <a:solidFill>
                    <a:srgbClr val="2C2821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Generated coherent and context-aware text</a:t>
              </a:r>
              <a:endParaRPr lang="en-US" sz="2800" dirty="0">
                <a:solidFill>
                  <a:srgbClr val="2C2821"/>
                </a:solidFill>
                <a:latin typeface="Calibri (MS)"/>
                <a:ea typeface="Calibri (MS)"/>
                <a:cs typeface="Calibri (MS)"/>
              </a:endParaRPr>
            </a:p>
            <a:p>
              <a:pPr algn="l">
                <a:lnSpc>
                  <a:spcPts val="5430"/>
                </a:lnSpc>
              </a:pPr>
              <a:endParaRPr lang="en-US" sz="2800" dirty="0">
                <a:solidFill>
                  <a:srgbClr val="2C2821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0" y="119113"/>
            <a:ext cx="419100" cy="2105348"/>
            <a:chOff x="0" y="0"/>
            <a:chExt cx="110380" cy="55449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0380" cy="554495"/>
            </a:xfrm>
            <a:custGeom>
              <a:avLst/>
              <a:gdLst/>
              <a:ahLst/>
              <a:cxnLst/>
              <a:rect l="l" t="t" r="r" b="b"/>
              <a:pathLst>
                <a:path w="110380" h="554495">
                  <a:moveTo>
                    <a:pt x="0" y="0"/>
                  </a:moveTo>
                  <a:lnTo>
                    <a:pt x="110380" y="0"/>
                  </a:lnTo>
                  <a:lnTo>
                    <a:pt x="110380" y="554495"/>
                  </a:lnTo>
                  <a:lnTo>
                    <a:pt x="0" y="554495"/>
                  </a:lnTo>
                  <a:close/>
                </a:path>
              </a:pathLst>
            </a:custGeom>
            <a:solidFill>
              <a:srgbClr val="833F3B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95250"/>
              <a:ext cx="110380" cy="649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419100" y="119113"/>
            <a:ext cx="15012928" cy="2105348"/>
            <a:chOff x="0" y="0"/>
            <a:chExt cx="3954022" cy="55449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954022" cy="554495"/>
            </a:xfrm>
            <a:custGeom>
              <a:avLst/>
              <a:gdLst/>
              <a:ahLst/>
              <a:cxnLst/>
              <a:rect l="l" t="t" r="r" b="b"/>
              <a:pathLst>
                <a:path w="3954022" h="554495">
                  <a:moveTo>
                    <a:pt x="0" y="0"/>
                  </a:moveTo>
                  <a:lnTo>
                    <a:pt x="3954022" y="0"/>
                  </a:lnTo>
                  <a:lnTo>
                    <a:pt x="3954022" y="554495"/>
                  </a:lnTo>
                  <a:lnTo>
                    <a:pt x="0" y="554495"/>
                  </a:lnTo>
                  <a:close/>
                </a:path>
              </a:pathLst>
            </a:custGeom>
            <a:solidFill>
              <a:srgbClr val="233E32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209550"/>
              <a:ext cx="3954022" cy="76404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8143"/>
                </a:lnSpc>
              </a:pPr>
              <a:r>
                <a:rPr lang="en-US" sz="5000" b="1">
                  <a:solidFill>
                    <a:srgbClr val="FFFFFF"/>
                  </a:solidFill>
                  <a:latin typeface="Lora Bold"/>
                  <a:ea typeface="Lora Bold"/>
                  <a:cs typeface="Lora Bold"/>
                  <a:sym typeface="Lora Bold"/>
                </a:rPr>
                <a:t>     Conclusion &amp; Future Work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66695" y="6082065"/>
            <a:ext cx="14260253" cy="3300924"/>
            <a:chOff x="0" y="0"/>
            <a:chExt cx="19013670" cy="440123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013670" cy="4401233"/>
            </a:xfrm>
            <a:custGeom>
              <a:avLst/>
              <a:gdLst/>
              <a:ahLst/>
              <a:cxnLst/>
              <a:rect l="l" t="t" r="r" b="b"/>
              <a:pathLst>
                <a:path w="19013670" h="4401233">
                  <a:moveTo>
                    <a:pt x="0" y="0"/>
                  </a:moveTo>
                  <a:lnTo>
                    <a:pt x="19013670" y="0"/>
                  </a:lnTo>
                  <a:lnTo>
                    <a:pt x="19013670" y="4401233"/>
                  </a:lnTo>
                  <a:lnTo>
                    <a:pt x="0" y="44012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61925"/>
              <a:ext cx="19013670" cy="45631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395"/>
                </a:lnSpc>
              </a:pPr>
              <a:r>
                <a:rPr lang="en-US" sz="2700" b="1">
                  <a:solidFill>
                    <a:srgbClr val="2C2821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Future Work</a:t>
              </a:r>
            </a:p>
            <a:p>
              <a:pPr algn="l">
                <a:lnSpc>
                  <a:spcPts val="4395"/>
                </a:lnSpc>
              </a:pPr>
              <a:r>
                <a:rPr lang="en-US" sz="2700">
                  <a:solidFill>
                    <a:srgbClr val="2C2821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Model &amp; Dataset Scaling: Increase layers/heads; use larger or multilingual corpora</a:t>
              </a:r>
            </a:p>
            <a:p>
              <a:pPr algn="l">
                <a:lnSpc>
                  <a:spcPts val="4395"/>
                </a:lnSpc>
              </a:pPr>
              <a:r>
                <a:rPr lang="en-US" sz="2700">
                  <a:solidFill>
                    <a:srgbClr val="2C2821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Task-Specific Fine-Tuning: Adapt model for QA, summarization, and dialogue</a:t>
              </a:r>
            </a:p>
            <a:p>
              <a:pPr algn="l">
                <a:lnSpc>
                  <a:spcPts val="4395"/>
                </a:lnSpc>
              </a:pPr>
              <a:r>
                <a:rPr lang="en-US" sz="2700">
                  <a:solidFill>
                    <a:srgbClr val="2C2821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Efficient Training Methods: Use mixed precision, checkpointing, and pruning</a:t>
              </a:r>
            </a:p>
            <a:p>
              <a:pPr algn="l">
                <a:lnSpc>
                  <a:spcPts val="4395"/>
                </a:lnSpc>
              </a:pPr>
              <a:r>
                <a:rPr lang="en-US" sz="2700">
                  <a:solidFill>
                    <a:srgbClr val="2C2821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Enhance Interpretability: Add attention heatmaps and visualization tools</a:t>
              </a:r>
            </a:p>
            <a:p>
              <a:pPr algn="l">
                <a:lnSpc>
                  <a:spcPts val="4397"/>
                </a:lnSpc>
              </a:pPr>
              <a:endParaRPr lang="en-US" sz="2700">
                <a:solidFill>
                  <a:srgbClr val="2C2821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F2D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6527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CFBF8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3125942"/>
            <a:ext cx="15432028" cy="5907391"/>
            <a:chOff x="0" y="0"/>
            <a:chExt cx="5103648" cy="19536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103648" cy="1953680"/>
            </a:xfrm>
            <a:custGeom>
              <a:avLst/>
              <a:gdLst/>
              <a:ahLst/>
              <a:cxnLst/>
              <a:rect l="l" t="t" r="r" b="b"/>
              <a:pathLst>
                <a:path w="5103648" h="1953680">
                  <a:moveTo>
                    <a:pt x="0" y="0"/>
                  </a:moveTo>
                  <a:lnTo>
                    <a:pt x="5103648" y="0"/>
                  </a:lnTo>
                  <a:lnTo>
                    <a:pt x="5103648" y="1953680"/>
                  </a:lnTo>
                  <a:lnTo>
                    <a:pt x="0" y="19536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5103648" cy="202035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647700" lvl="1" indent="-323850" algn="l">
                <a:lnSpc>
                  <a:spcPts val="3660"/>
                </a:lnSpc>
                <a:buFont typeface="Arial"/>
                <a:buChar char="•"/>
              </a:pPr>
              <a:r>
                <a:rPr lang="en-US" sz="3000" b="1">
                  <a:solidFill>
                    <a:srgbClr val="2C2821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Implement Transformer Architecture: </a:t>
              </a:r>
              <a:r>
                <a:rPr lang="en-US" sz="3000">
                  <a:solidFill>
                    <a:srgbClr val="2C2821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To build a language model based on the Transformer architecture, incorporating multi-head self-attention and feedforward layers.</a:t>
              </a:r>
            </a:p>
            <a:p>
              <a:pPr algn="l">
                <a:lnSpc>
                  <a:spcPts val="3660"/>
                </a:lnSpc>
              </a:pPr>
              <a:endParaRPr lang="en-US" sz="3000">
                <a:solidFill>
                  <a:srgbClr val="2C2821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  <a:p>
              <a:pPr marL="647700" lvl="1" indent="-323850" algn="l">
                <a:lnSpc>
                  <a:spcPts val="3660"/>
                </a:lnSpc>
                <a:buFont typeface="Arial"/>
                <a:buChar char="•"/>
              </a:pPr>
              <a:r>
                <a:rPr lang="en-US" sz="3000" b="1">
                  <a:solidFill>
                    <a:srgbClr val="2C2821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Text Generation:</a:t>
              </a:r>
              <a:r>
                <a:rPr lang="en-US" sz="3000">
                  <a:solidFill>
                    <a:srgbClr val="2C2821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To train the model on a text corpus and evaluate its ability to generate text based on an initial prompt.</a:t>
              </a:r>
            </a:p>
            <a:p>
              <a:pPr algn="l">
                <a:lnSpc>
                  <a:spcPts val="3660"/>
                </a:lnSpc>
              </a:pPr>
              <a:endParaRPr lang="en-US" sz="3000">
                <a:solidFill>
                  <a:srgbClr val="2C2821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  <a:p>
              <a:pPr marL="647700" lvl="1" indent="-323850" algn="l">
                <a:lnSpc>
                  <a:spcPts val="3660"/>
                </a:lnSpc>
                <a:buFont typeface="Arial"/>
                <a:buChar char="•"/>
              </a:pPr>
              <a:r>
                <a:rPr lang="en-US" sz="3000" b="1">
                  <a:solidFill>
                    <a:srgbClr val="2C2821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Training and Evaluation:</a:t>
              </a:r>
              <a:r>
                <a:rPr lang="en-US" sz="3000">
                  <a:solidFill>
                    <a:srgbClr val="2C2821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To monitor training performance and evaluate the model’s loss on both the training and validation datasets.</a:t>
              </a:r>
            </a:p>
            <a:p>
              <a:pPr algn="l">
                <a:lnSpc>
                  <a:spcPts val="3660"/>
                </a:lnSpc>
              </a:pPr>
              <a:endParaRPr lang="en-US" sz="3000">
                <a:solidFill>
                  <a:srgbClr val="2C2821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  <a:p>
              <a:pPr marL="647700" lvl="1" indent="-323850" algn="l">
                <a:lnSpc>
                  <a:spcPts val="3660"/>
                </a:lnSpc>
                <a:buFont typeface="Arial"/>
                <a:buChar char="•"/>
              </a:pPr>
              <a:r>
                <a:rPr lang="en-US" sz="3000" b="1">
                  <a:solidFill>
                    <a:srgbClr val="2C2821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Model Saving/Loading:</a:t>
              </a:r>
              <a:r>
                <a:rPr lang="en-US" sz="3000">
                  <a:solidFill>
                    <a:srgbClr val="2C2821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To implement functionality for saving and reloading the trained model for further use.</a:t>
              </a:r>
            </a:p>
            <a:p>
              <a:pPr algn="l">
                <a:lnSpc>
                  <a:spcPts val="3749"/>
                </a:lnSpc>
              </a:pPr>
              <a:endParaRPr lang="en-US" sz="3000">
                <a:solidFill>
                  <a:srgbClr val="2C2821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165387"/>
            <a:ext cx="693998" cy="2105348"/>
            <a:chOff x="0" y="0"/>
            <a:chExt cx="110380" cy="55449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0380" cy="554495"/>
            </a:xfrm>
            <a:custGeom>
              <a:avLst/>
              <a:gdLst/>
              <a:ahLst/>
              <a:cxnLst/>
              <a:rect l="l" t="t" r="r" b="b"/>
              <a:pathLst>
                <a:path w="110380" h="554495">
                  <a:moveTo>
                    <a:pt x="0" y="0"/>
                  </a:moveTo>
                  <a:lnTo>
                    <a:pt x="110380" y="0"/>
                  </a:lnTo>
                  <a:lnTo>
                    <a:pt x="110380" y="554495"/>
                  </a:lnTo>
                  <a:lnTo>
                    <a:pt x="0" y="554495"/>
                  </a:lnTo>
                  <a:close/>
                </a:path>
              </a:pathLst>
            </a:custGeom>
            <a:solidFill>
              <a:srgbClr val="833F3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110380" cy="649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61227" y="165386"/>
            <a:ext cx="15070801" cy="2119816"/>
            <a:chOff x="0" y="0"/>
            <a:chExt cx="3954022" cy="5544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954022" cy="554495"/>
            </a:xfrm>
            <a:custGeom>
              <a:avLst/>
              <a:gdLst/>
              <a:ahLst/>
              <a:cxnLst/>
              <a:rect l="l" t="t" r="r" b="b"/>
              <a:pathLst>
                <a:path w="3954022" h="554495">
                  <a:moveTo>
                    <a:pt x="0" y="0"/>
                  </a:moveTo>
                  <a:lnTo>
                    <a:pt x="3954022" y="0"/>
                  </a:lnTo>
                  <a:lnTo>
                    <a:pt x="3954022" y="554495"/>
                  </a:lnTo>
                  <a:lnTo>
                    <a:pt x="0" y="554495"/>
                  </a:lnTo>
                  <a:close/>
                </a:path>
              </a:pathLst>
            </a:custGeom>
            <a:solidFill>
              <a:srgbClr val="233E3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09550"/>
              <a:ext cx="3954022" cy="76404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8143"/>
                </a:lnSpc>
              </a:pPr>
              <a:r>
                <a:rPr lang="en-US" sz="5000" b="1">
                  <a:solidFill>
                    <a:srgbClr val="FFFFFF"/>
                  </a:solidFill>
                  <a:latin typeface="Lora Bold"/>
                  <a:ea typeface="Lora Bold"/>
                  <a:cs typeface="Lora Bold"/>
                  <a:sym typeface="Lora Bold"/>
                </a:rPr>
                <a:t>     Objective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21427" y="2579518"/>
            <a:ext cx="6907477" cy="6678782"/>
          </a:xfrm>
          <a:custGeom>
            <a:avLst/>
            <a:gdLst/>
            <a:ahLst/>
            <a:cxnLst/>
            <a:rect l="l" t="t" r="r" b="b"/>
            <a:pathLst>
              <a:path w="6907477" h="6678782">
                <a:moveTo>
                  <a:pt x="0" y="0"/>
                </a:moveTo>
                <a:lnTo>
                  <a:pt x="6907477" y="0"/>
                </a:lnTo>
                <a:lnTo>
                  <a:pt x="6907477" y="6678782"/>
                </a:lnTo>
                <a:lnTo>
                  <a:pt x="0" y="66787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03" r="-7203" b="-40440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09550" y="136450"/>
            <a:ext cx="15012928" cy="2105348"/>
            <a:chOff x="0" y="0"/>
            <a:chExt cx="3954022" cy="5544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54022" cy="554495"/>
            </a:xfrm>
            <a:custGeom>
              <a:avLst/>
              <a:gdLst/>
              <a:ahLst/>
              <a:cxnLst/>
              <a:rect l="l" t="t" r="r" b="b"/>
              <a:pathLst>
                <a:path w="3954022" h="554495">
                  <a:moveTo>
                    <a:pt x="0" y="0"/>
                  </a:moveTo>
                  <a:lnTo>
                    <a:pt x="3954022" y="0"/>
                  </a:lnTo>
                  <a:lnTo>
                    <a:pt x="3954022" y="554495"/>
                  </a:lnTo>
                  <a:lnTo>
                    <a:pt x="0" y="554495"/>
                  </a:lnTo>
                  <a:close/>
                </a:path>
              </a:pathLst>
            </a:custGeom>
            <a:solidFill>
              <a:srgbClr val="233E3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09550"/>
              <a:ext cx="3954022" cy="76404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8143"/>
                </a:lnSpc>
              </a:pPr>
              <a:r>
                <a:rPr lang="en-US" sz="5000" b="1">
                  <a:solidFill>
                    <a:srgbClr val="FFFFFF"/>
                  </a:solidFill>
                  <a:latin typeface="Lora Bold"/>
                  <a:ea typeface="Lora Bold"/>
                  <a:cs typeface="Lora Bold"/>
                  <a:sym typeface="Lora Bold"/>
                </a:rPr>
                <a:t>     Model Architecture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136450"/>
            <a:ext cx="419100" cy="2105348"/>
            <a:chOff x="0" y="0"/>
            <a:chExt cx="110380" cy="55449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0380" cy="554495"/>
            </a:xfrm>
            <a:custGeom>
              <a:avLst/>
              <a:gdLst/>
              <a:ahLst/>
              <a:cxnLst/>
              <a:rect l="l" t="t" r="r" b="b"/>
              <a:pathLst>
                <a:path w="110380" h="554495">
                  <a:moveTo>
                    <a:pt x="0" y="0"/>
                  </a:moveTo>
                  <a:lnTo>
                    <a:pt x="110380" y="0"/>
                  </a:lnTo>
                  <a:lnTo>
                    <a:pt x="110380" y="554495"/>
                  </a:lnTo>
                  <a:lnTo>
                    <a:pt x="0" y="554495"/>
                  </a:lnTo>
                  <a:close/>
                </a:path>
              </a:pathLst>
            </a:custGeom>
            <a:solidFill>
              <a:srgbClr val="833F3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110380" cy="649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9CC38-3F60-2DEC-A182-1180776D6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88E22763-EC8B-5C98-4C7B-EF3C48091F99}"/>
              </a:ext>
            </a:extLst>
          </p:cNvPr>
          <p:cNvGrpSpPr/>
          <p:nvPr/>
        </p:nvGrpSpPr>
        <p:grpSpPr>
          <a:xfrm>
            <a:off x="209550" y="136450"/>
            <a:ext cx="15012928" cy="2105348"/>
            <a:chOff x="0" y="0"/>
            <a:chExt cx="3954022" cy="554495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EBFB999-3E84-EF52-650B-54D3718C19F1}"/>
                </a:ext>
              </a:extLst>
            </p:cNvPr>
            <p:cNvSpPr/>
            <p:nvPr/>
          </p:nvSpPr>
          <p:spPr>
            <a:xfrm>
              <a:off x="0" y="0"/>
              <a:ext cx="3954022" cy="554495"/>
            </a:xfrm>
            <a:custGeom>
              <a:avLst/>
              <a:gdLst/>
              <a:ahLst/>
              <a:cxnLst/>
              <a:rect l="l" t="t" r="r" b="b"/>
              <a:pathLst>
                <a:path w="3954022" h="554495">
                  <a:moveTo>
                    <a:pt x="0" y="0"/>
                  </a:moveTo>
                  <a:lnTo>
                    <a:pt x="3954022" y="0"/>
                  </a:lnTo>
                  <a:lnTo>
                    <a:pt x="3954022" y="554495"/>
                  </a:lnTo>
                  <a:lnTo>
                    <a:pt x="0" y="554495"/>
                  </a:lnTo>
                  <a:close/>
                </a:path>
              </a:pathLst>
            </a:custGeom>
            <a:solidFill>
              <a:srgbClr val="233E32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A060838-53D2-5FA4-FD66-FF417098A0FD}"/>
                </a:ext>
              </a:extLst>
            </p:cNvPr>
            <p:cNvSpPr txBox="1"/>
            <p:nvPr/>
          </p:nvSpPr>
          <p:spPr>
            <a:xfrm>
              <a:off x="0" y="-209550"/>
              <a:ext cx="3954022" cy="76404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8143"/>
                </a:lnSpc>
              </a:pPr>
              <a:r>
                <a:rPr lang="en-US" sz="5000" b="1">
                  <a:solidFill>
                    <a:srgbClr val="FFFFFF"/>
                  </a:solidFill>
                  <a:latin typeface="Lora Bold"/>
                  <a:ea typeface="Lora Bold"/>
                  <a:cs typeface="Lora Bold"/>
                  <a:sym typeface="Lora Bold"/>
                </a:rPr>
                <a:t>     Model Architecture</a:t>
              </a: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00169AEC-78B6-5EDC-FE18-805C1636A897}"/>
              </a:ext>
            </a:extLst>
          </p:cNvPr>
          <p:cNvGrpSpPr/>
          <p:nvPr/>
        </p:nvGrpSpPr>
        <p:grpSpPr>
          <a:xfrm>
            <a:off x="0" y="136450"/>
            <a:ext cx="419100" cy="2105348"/>
            <a:chOff x="0" y="0"/>
            <a:chExt cx="110380" cy="554495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DAA70E8-CB1D-91A4-D44B-9BDFE40F4D0C}"/>
                </a:ext>
              </a:extLst>
            </p:cNvPr>
            <p:cNvSpPr/>
            <p:nvPr/>
          </p:nvSpPr>
          <p:spPr>
            <a:xfrm>
              <a:off x="0" y="0"/>
              <a:ext cx="110380" cy="554495"/>
            </a:xfrm>
            <a:custGeom>
              <a:avLst/>
              <a:gdLst/>
              <a:ahLst/>
              <a:cxnLst/>
              <a:rect l="l" t="t" r="r" b="b"/>
              <a:pathLst>
                <a:path w="110380" h="554495">
                  <a:moveTo>
                    <a:pt x="0" y="0"/>
                  </a:moveTo>
                  <a:lnTo>
                    <a:pt x="110380" y="0"/>
                  </a:lnTo>
                  <a:lnTo>
                    <a:pt x="110380" y="554495"/>
                  </a:lnTo>
                  <a:lnTo>
                    <a:pt x="0" y="554495"/>
                  </a:lnTo>
                  <a:close/>
                </a:path>
              </a:pathLst>
            </a:custGeom>
            <a:solidFill>
              <a:srgbClr val="833F3B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55A5CEE-7FEB-EB6D-78CF-3F50B6A47E55}"/>
                </a:ext>
              </a:extLst>
            </p:cNvPr>
            <p:cNvSpPr txBox="1"/>
            <p:nvPr/>
          </p:nvSpPr>
          <p:spPr>
            <a:xfrm>
              <a:off x="0" y="-95250"/>
              <a:ext cx="110380" cy="649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81DB89-107E-3D53-2600-81806E182907}"/>
              </a:ext>
            </a:extLst>
          </p:cNvPr>
          <p:cNvSpPr>
            <a:spLocks noGrp="1"/>
          </p:cNvSpPr>
          <p:nvPr/>
        </p:nvSpPr>
        <p:spPr>
          <a:xfrm>
            <a:off x="574314" y="2574037"/>
            <a:ext cx="16146076" cy="729972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Input : I love dogs </a:t>
            </a:r>
          </a:p>
          <a:p>
            <a:pPr>
              <a:buNone/>
            </a:pPr>
            <a:r>
              <a:rPr lang="en-US" b="1">
                <a:ea typeface="+mn-lt"/>
                <a:cs typeface="+mn-lt"/>
              </a:rPr>
              <a:t> Tokenization (character-level):</a:t>
            </a:r>
            <a:br>
              <a:rPr lang="en-US" b="1">
                <a:ea typeface="+mn-lt"/>
                <a:cs typeface="+mn-lt"/>
              </a:rPr>
            </a:br>
            <a:r>
              <a:rPr lang="en-US" b="1">
                <a:ea typeface="+mn-lt"/>
                <a:cs typeface="+mn-lt"/>
              </a:rPr>
              <a:t> </a:t>
            </a:r>
            <a:r>
              <a:rPr lang="en-US">
                <a:latin typeface="Consolas"/>
              </a:rPr>
              <a:t>['</a:t>
            </a:r>
            <a:r>
              <a:rPr lang="en-US" err="1">
                <a:latin typeface="Consolas"/>
              </a:rPr>
              <a:t>i</a:t>
            </a:r>
            <a:r>
              <a:rPr lang="en-US">
                <a:latin typeface="Consolas"/>
              </a:rPr>
              <a:t>', ' ', 'l', 'o', 'v', 'e', ' ', 'd', 'o', 'g', 's']</a:t>
            </a:r>
            <a:endParaRPr lang="en-US"/>
          </a:p>
          <a:p>
            <a:pPr>
              <a:buNone/>
            </a:pPr>
            <a:r>
              <a:rPr lang="en-US" b="1">
                <a:ea typeface="+mn-lt"/>
                <a:cs typeface="+mn-lt"/>
              </a:rPr>
              <a:t> Token IDs (example):</a:t>
            </a:r>
            <a:br>
              <a:rPr lang="en-US" b="1">
                <a:ea typeface="+mn-lt"/>
                <a:cs typeface="+mn-lt"/>
              </a:rPr>
            </a:br>
            <a:r>
              <a:rPr lang="en-US" b="1">
                <a:ea typeface="+mn-lt"/>
                <a:cs typeface="+mn-lt"/>
              </a:rPr>
              <a:t> </a:t>
            </a:r>
            <a:r>
              <a:rPr lang="en-US">
                <a:latin typeface="Consolas"/>
              </a:rPr>
              <a:t>[15, 1, 43, 47, 54, 39, 1, 37, 49, 41, 53]</a:t>
            </a:r>
            <a:endParaRPr lang="en-US"/>
          </a:p>
          <a:p>
            <a:pPr>
              <a:buNone/>
            </a:pPr>
            <a:r>
              <a:rPr lang="en-US" b="1">
                <a:ea typeface="+mn-lt"/>
                <a:cs typeface="+mn-lt"/>
              </a:rPr>
              <a:t> Shape:</a:t>
            </a:r>
            <a:br>
              <a:rPr lang="en-US" b="1">
                <a:ea typeface="+mn-lt"/>
                <a:cs typeface="+mn-lt"/>
              </a:rPr>
            </a:br>
            <a:r>
              <a:rPr lang="en-US" b="1">
                <a:ea typeface="+mn-lt"/>
                <a:cs typeface="+mn-lt"/>
              </a:rPr>
              <a:t> </a:t>
            </a:r>
            <a:r>
              <a:rPr lang="en-US">
                <a:latin typeface="Consolas"/>
              </a:rPr>
              <a:t>[1, 11]</a:t>
            </a:r>
            <a:r>
              <a:rPr lang="en-US">
                <a:ea typeface="+mn-lt"/>
                <a:cs typeface="+mn-lt"/>
              </a:rPr>
              <a:t> → (batch size = 1, sequence length = 11)</a:t>
            </a:r>
            <a:endParaRPr lang="en-US"/>
          </a:p>
          <a:p>
            <a:pPr>
              <a:buNone/>
            </a:pPr>
            <a:r>
              <a:rPr lang="en-US" b="1">
                <a:ea typeface="+mn-lt"/>
                <a:cs typeface="+mn-lt"/>
              </a:rPr>
              <a:t>Token Embedding</a:t>
            </a:r>
            <a:r>
              <a:rPr lang="en-US">
                <a:ea typeface="+mn-lt"/>
                <a:cs typeface="+mn-lt"/>
              </a:rPr>
              <a:t>: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Each token ID is mapped to a learnable 384-dimensional vector.</a:t>
            </a:r>
            <a:endParaRPr lang="en-US"/>
          </a:p>
          <a:p>
            <a:pPr>
              <a:buNone/>
            </a:pPr>
            <a:r>
              <a:rPr lang="en-US" b="1">
                <a:ea typeface="+mn-lt"/>
                <a:cs typeface="+mn-lt"/>
              </a:rPr>
              <a:t> Shape after embedding:</a:t>
            </a:r>
            <a:br>
              <a:rPr lang="en-US" b="1">
                <a:ea typeface="+mn-lt"/>
                <a:cs typeface="+mn-lt"/>
              </a:rPr>
            </a:br>
            <a:r>
              <a:rPr lang="en-US" b="1">
                <a:ea typeface="+mn-lt"/>
                <a:cs typeface="+mn-lt"/>
              </a:rPr>
              <a:t> </a:t>
            </a:r>
            <a:r>
              <a:rPr lang="en-US">
                <a:latin typeface="Consolas"/>
              </a:rPr>
              <a:t>[1, 11, 384]</a:t>
            </a:r>
            <a:endParaRPr lang="en-US"/>
          </a:p>
          <a:p>
            <a:pPr>
              <a:buNone/>
            </a:pPr>
            <a:r>
              <a:rPr lang="en-US" b="1">
                <a:ea typeface="+mn-lt"/>
                <a:cs typeface="+mn-lt"/>
              </a:rPr>
              <a:t> What it captures:</a:t>
            </a:r>
            <a:br>
              <a:rPr lang="en-US" b="1">
                <a:ea typeface="+mn-lt"/>
                <a:cs typeface="+mn-lt"/>
              </a:rPr>
            </a:br>
            <a:r>
              <a:rPr lang="en-US" b="1">
                <a:ea typeface="+mn-lt"/>
                <a:cs typeface="+mn-lt"/>
              </a:rPr>
              <a:t> 🔸 Semantic meaning of each token</a:t>
            </a:r>
            <a:br>
              <a:rPr lang="en-US" b="1">
                <a:ea typeface="+mn-lt"/>
                <a:cs typeface="+mn-lt"/>
              </a:rPr>
            </a:br>
            <a:r>
              <a:rPr lang="en-US" b="1">
                <a:ea typeface="+mn-lt"/>
                <a:cs typeface="+mn-lt"/>
              </a:rPr>
              <a:t> 🔸 Same word always gets same vector (before training)</a:t>
            </a:r>
            <a:endParaRPr lang="en-US"/>
          </a:p>
          <a:p>
            <a:pPr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416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70610-ECE2-9ABB-3F83-45A1C5B1A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1AF077C3-077D-1247-81C2-1E4173273D3A}"/>
              </a:ext>
            </a:extLst>
          </p:cNvPr>
          <p:cNvGrpSpPr/>
          <p:nvPr/>
        </p:nvGrpSpPr>
        <p:grpSpPr>
          <a:xfrm>
            <a:off x="209550" y="136450"/>
            <a:ext cx="15012928" cy="2105348"/>
            <a:chOff x="0" y="0"/>
            <a:chExt cx="3954022" cy="554495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8EF10A9-958D-264A-99FE-5864E8C6FF94}"/>
                </a:ext>
              </a:extLst>
            </p:cNvPr>
            <p:cNvSpPr/>
            <p:nvPr/>
          </p:nvSpPr>
          <p:spPr>
            <a:xfrm>
              <a:off x="0" y="0"/>
              <a:ext cx="3954022" cy="554495"/>
            </a:xfrm>
            <a:custGeom>
              <a:avLst/>
              <a:gdLst/>
              <a:ahLst/>
              <a:cxnLst/>
              <a:rect l="l" t="t" r="r" b="b"/>
              <a:pathLst>
                <a:path w="3954022" h="554495">
                  <a:moveTo>
                    <a:pt x="0" y="0"/>
                  </a:moveTo>
                  <a:lnTo>
                    <a:pt x="3954022" y="0"/>
                  </a:lnTo>
                  <a:lnTo>
                    <a:pt x="3954022" y="554495"/>
                  </a:lnTo>
                  <a:lnTo>
                    <a:pt x="0" y="554495"/>
                  </a:lnTo>
                  <a:close/>
                </a:path>
              </a:pathLst>
            </a:custGeom>
            <a:solidFill>
              <a:srgbClr val="233E32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45F461A-97C3-3F64-B860-199961B9A9DC}"/>
                </a:ext>
              </a:extLst>
            </p:cNvPr>
            <p:cNvSpPr txBox="1"/>
            <p:nvPr/>
          </p:nvSpPr>
          <p:spPr>
            <a:xfrm>
              <a:off x="0" y="-209550"/>
              <a:ext cx="3954022" cy="76404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8143"/>
                </a:lnSpc>
              </a:pPr>
              <a:r>
                <a:rPr lang="en-US" sz="5000" b="1">
                  <a:solidFill>
                    <a:srgbClr val="FFFFFF"/>
                  </a:solidFill>
                  <a:latin typeface="Lora Bold"/>
                  <a:ea typeface="Lora Bold"/>
                  <a:cs typeface="Lora Bold"/>
                  <a:sym typeface="Lora Bold"/>
                </a:rPr>
                <a:t>     Model Architecture</a:t>
              </a: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2A7249C0-C03C-4D1B-0C5B-6569A1F26A5C}"/>
              </a:ext>
            </a:extLst>
          </p:cNvPr>
          <p:cNvGrpSpPr/>
          <p:nvPr/>
        </p:nvGrpSpPr>
        <p:grpSpPr>
          <a:xfrm>
            <a:off x="0" y="136450"/>
            <a:ext cx="419100" cy="2105348"/>
            <a:chOff x="0" y="0"/>
            <a:chExt cx="110380" cy="554495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CBB9905-1A83-5F34-F627-5E0FECD1F00A}"/>
                </a:ext>
              </a:extLst>
            </p:cNvPr>
            <p:cNvSpPr/>
            <p:nvPr/>
          </p:nvSpPr>
          <p:spPr>
            <a:xfrm>
              <a:off x="0" y="0"/>
              <a:ext cx="110380" cy="554495"/>
            </a:xfrm>
            <a:custGeom>
              <a:avLst/>
              <a:gdLst/>
              <a:ahLst/>
              <a:cxnLst/>
              <a:rect l="l" t="t" r="r" b="b"/>
              <a:pathLst>
                <a:path w="110380" h="554495">
                  <a:moveTo>
                    <a:pt x="0" y="0"/>
                  </a:moveTo>
                  <a:lnTo>
                    <a:pt x="110380" y="0"/>
                  </a:lnTo>
                  <a:lnTo>
                    <a:pt x="110380" y="554495"/>
                  </a:lnTo>
                  <a:lnTo>
                    <a:pt x="0" y="554495"/>
                  </a:lnTo>
                  <a:close/>
                </a:path>
              </a:pathLst>
            </a:custGeom>
            <a:solidFill>
              <a:srgbClr val="833F3B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B4AE0C82-FA7B-40FA-2904-AB530D221894}"/>
                </a:ext>
              </a:extLst>
            </p:cNvPr>
            <p:cNvSpPr txBox="1"/>
            <p:nvPr/>
          </p:nvSpPr>
          <p:spPr>
            <a:xfrm>
              <a:off x="0" y="-95250"/>
              <a:ext cx="110380" cy="649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CA10E3D-5EBB-DD6C-290E-F2612195558E}"/>
              </a:ext>
            </a:extLst>
          </p:cNvPr>
          <p:cNvSpPr txBox="1"/>
          <p:nvPr/>
        </p:nvSpPr>
        <p:spPr>
          <a:xfrm>
            <a:off x="714089" y="2471845"/>
            <a:ext cx="17028270" cy="62283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2800" b="1">
                <a:ea typeface="+mn-lt"/>
                <a:cs typeface="+mn-lt"/>
              </a:rPr>
              <a:t>Positional Encoding:</a:t>
            </a:r>
            <a:br>
              <a:rPr lang="en-US" sz="2800" b="1">
                <a:ea typeface="+mn-lt"/>
                <a:cs typeface="+mn-lt"/>
              </a:rPr>
            </a:br>
            <a:r>
              <a:rPr lang="en-US" sz="2800" b="1">
                <a:ea typeface="+mn-lt"/>
                <a:cs typeface="+mn-lt"/>
              </a:rPr>
              <a:t> </a:t>
            </a:r>
            <a:r>
              <a:rPr lang="en-US" sz="2800">
                <a:ea typeface="+mn-lt"/>
                <a:cs typeface="+mn-lt"/>
              </a:rPr>
              <a:t>It add a new dimension for each position in sequence</a:t>
            </a:r>
            <a:endParaRPr lang="en-US" sz="2800">
              <a:latin typeface="Consolas"/>
              <a:ea typeface="+mn-lt"/>
              <a:cs typeface="+mn-lt"/>
            </a:endParaRPr>
          </a:p>
          <a:p>
            <a:r>
              <a:rPr lang="en-US" sz="2800" b="1">
                <a:ea typeface="+mn-lt"/>
                <a:cs typeface="+mn-lt"/>
              </a:rPr>
              <a:t>Shape:</a:t>
            </a:r>
            <a:br>
              <a:rPr lang="en-US" sz="2800" b="1">
                <a:ea typeface="+mn-lt"/>
                <a:cs typeface="+mn-lt"/>
              </a:rPr>
            </a:br>
            <a:r>
              <a:rPr lang="en-US" sz="2800" b="1">
                <a:ea typeface="+mn-lt"/>
                <a:cs typeface="+mn-lt"/>
              </a:rPr>
              <a:t> </a:t>
            </a:r>
            <a:r>
              <a:rPr lang="en-US" sz="2800">
                <a:latin typeface="Consolas"/>
              </a:rPr>
              <a:t>[11, 384]</a:t>
            </a:r>
            <a:r>
              <a:rPr lang="en-US" sz="2800">
                <a:ea typeface="+mn-lt"/>
                <a:cs typeface="+mn-lt"/>
              </a:rPr>
              <a:t> → broadcasted to </a:t>
            </a:r>
            <a:r>
              <a:rPr lang="en-US" sz="2800">
                <a:latin typeface="Consolas"/>
              </a:rPr>
              <a:t>[1, 11, 384]</a:t>
            </a:r>
            <a:endParaRPr lang="en-US"/>
          </a:p>
          <a:p>
            <a:r>
              <a:rPr lang="en-US" sz="2800" b="1">
                <a:ea typeface="+mn-lt"/>
                <a:cs typeface="+mn-lt"/>
              </a:rPr>
              <a:t> What it captures:</a:t>
            </a:r>
            <a:br>
              <a:rPr lang="en-US" sz="2800" b="1">
                <a:ea typeface="+mn-lt"/>
                <a:cs typeface="+mn-lt"/>
              </a:rPr>
            </a:br>
            <a:r>
              <a:rPr lang="en-US" sz="2800" b="1">
                <a:ea typeface="+mn-lt"/>
                <a:cs typeface="+mn-lt"/>
              </a:rPr>
              <a:t> 🔸 Positional information (order of tokens)</a:t>
            </a:r>
            <a:br>
              <a:rPr lang="en-US" sz="2800" b="1">
                <a:ea typeface="+mn-lt"/>
                <a:cs typeface="+mn-lt"/>
              </a:rPr>
            </a:br>
            <a:r>
              <a:rPr lang="en-US" sz="2800" b="1">
                <a:ea typeface="+mn-lt"/>
                <a:cs typeface="+mn-lt"/>
              </a:rPr>
              <a:t> 🔸 Tells the model the "location" of each token</a:t>
            </a:r>
            <a:endParaRPr lang="en-US">
              <a:ea typeface="+mn-lt"/>
              <a:cs typeface="+mn-lt"/>
            </a:endParaRPr>
          </a:p>
          <a:p>
            <a:r>
              <a:rPr lang="en-US" sz="2800" b="1">
                <a:latin typeface="Avenir Next LT Pro"/>
              </a:rPr>
              <a:t>Combined Embedding:</a:t>
            </a:r>
          </a:p>
          <a:p>
            <a:r>
              <a:rPr lang="en-US" sz="2800" err="1">
                <a:latin typeface="Avenir Next LT Pro"/>
              </a:rPr>
              <a:t>x_emb</a:t>
            </a:r>
            <a:r>
              <a:rPr lang="en-US" sz="2800">
                <a:latin typeface="Avenir Next LT Pro"/>
              </a:rPr>
              <a:t> = </a:t>
            </a:r>
            <a:r>
              <a:rPr lang="en-US" sz="2800" err="1">
                <a:latin typeface="Avenir Next LT Pro"/>
              </a:rPr>
              <a:t>token_emb+pos_emb</a:t>
            </a:r>
            <a:endParaRPr lang="en-US" sz="2800">
              <a:latin typeface="Avenir Next LT Pro"/>
            </a:endParaRPr>
          </a:p>
          <a:p>
            <a:r>
              <a:rPr lang="en-US" sz="2800" b="1">
                <a:ea typeface="+mn-lt"/>
                <a:cs typeface="+mn-lt"/>
              </a:rPr>
              <a:t> What it contains:</a:t>
            </a:r>
            <a:br>
              <a:rPr lang="en-US" sz="2800" b="1">
                <a:ea typeface="+mn-lt"/>
                <a:cs typeface="+mn-lt"/>
              </a:rPr>
            </a:br>
            <a:r>
              <a:rPr lang="en-US" sz="2800" b="1">
                <a:ea typeface="+mn-lt"/>
                <a:cs typeface="+mn-lt"/>
              </a:rPr>
              <a:t>  Meaning of the token (from token embedding)</a:t>
            </a:r>
            <a:br>
              <a:rPr lang="en-US" sz="2800" b="1">
                <a:ea typeface="+mn-lt"/>
                <a:cs typeface="+mn-lt"/>
              </a:rPr>
            </a:br>
            <a:r>
              <a:rPr lang="en-US" sz="2800" b="1">
                <a:ea typeface="+mn-lt"/>
                <a:cs typeface="+mn-lt"/>
              </a:rPr>
              <a:t>  Position of the token (from position embedding)</a:t>
            </a:r>
            <a:endParaRPr lang="en-US"/>
          </a:p>
          <a:p>
            <a:pPr marL="228600" indent="-228600">
              <a:lnSpc>
                <a:spcPct val="110000"/>
              </a:lnSpc>
              <a:spcBef>
                <a:spcPts val="1000"/>
              </a:spcBef>
            </a:pPr>
            <a:endParaRPr lang="en-US" sz="2800">
              <a:latin typeface="Consolas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875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B2CFC-0614-1ABA-4038-33EEB31F1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9F3B0469-8A90-2012-1635-89FCD3B4DD18}"/>
              </a:ext>
            </a:extLst>
          </p:cNvPr>
          <p:cNvGrpSpPr/>
          <p:nvPr/>
        </p:nvGrpSpPr>
        <p:grpSpPr>
          <a:xfrm>
            <a:off x="209550" y="136450"/>
            <a:ext cx="15012928" cy="2105348"/>
            <a:chOff x="0" y="0"/>
            <a:chExt cx="3954022" cy="554495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E0ACEDA-9279-4CFC-64F2-0D640A589167}"/>
                </a:ext>
              </a:extLst>
            </p:cNvPr>
            <p:cNvSpPr/>
            <p:nvPr/>
          </p:nvSpPr>
          <p:spPr>
            <a:xfrm>
              <a:off x="0" y="0"/>
              <a:ext cx="3954022" cy="554495"/>
            </a:xfrm>
            <a:custGeom>
              <a:avLst/>
              <a:gdLst/>
              <a:ahLst/>
              <a:cxnLst/>
              <a:rect l="l" t="t" r="r" b="b"/>
              <a:pathLst>
                <a:path w="3954022" h="554495">
                  <a:moveTo>
                    <a:pt x="0" y="0"/>
                  </a:moveTo>
                  <a:lnTo>
                    <a:pt x="3954022" y="0"/>
                  </a:lnTo>
                  <a:lnTo>
                    <a:pt x="3954022" y="554495"/>
                  </a:lnTo>
                  <a:lnTo>
                    <a:pt x="0" y="554495"/>
                  </a:lnTo>
                  <a:close/>
                </a:path>
              </a:pathLst>
            </a:custGeom>
            <a:solidFill>
              <a:srgbClr val="233E32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FCCC8D60-6278-9506-4147-80015A844A57}"/>
                </a:ext>
              </a:extLst>
            </p:cNvPr>
            <p:cNvSpPr txBox="1"/>
            <p:nvPr/>
          </p:nvSpPr>
          <p:spPr>
            <a:xfrm>
              <a:off x="0" y="-209550"/>
              <a:ext cx="3954022" cy="76404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8143"/>
                </a:lnSpc>
              </a:pPr>
              <a:r>
                <a:rPr lang="en-US" sz="5000" b="1">
                  <a:solidFill>
                    <a:srgbClr val="FFFFFF"/>
                  </a:solidFill>
                  <a:latin typeface="Lora Bold"/>
                  <a:ea typeface="Lora Bold"/>
                  <a:cs typeface="Lora Bold"/>
                  <a:sym typeface="Lora Bold"/>
                </a:rPr>
                <a:t>     Model Architecture</a:t>
              </a: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15F86B23-E84A-E92A-AA01-1143C8C88C71}"/>
              </a:ext>
            </a:extLst>
          </p:cNvPr>
          <p:cNvGrpSpPr/>
          <p:nvPr/>
        </p:nvGrpSpPr>
        <p:grpSpPr>
          <a:xfrm>
            <a:off x="0" y="136450"/>
            <a:ext cx="419100" cy="2105348"/>
            <a:chOff x="0" y="0"/>
            <a:chExt cx="110380" cy="554495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309169A-7D69-3AF0-1AE3-E49E714663B5}"/>
                </a:ext>
              </a:extLst>
            </p:cNvPr>
            <p:cNvSpPr/>
            <p:nvPr/>
          </p:nvSpPr>
          <p:spPr>
            <a:xfrm>
              <a:off x="0" y="0"/>
              <a:ext cx="110380" cy="554495"/>
            </a:xfrm>
            <a:custGeom>
              <a:avLst/>
              <a:gdLst/>
              <a:ahLst/>
              <a:cxnLst/>
              <a:rect l="l" t="t" r="r" b="b"/>
              <a:pathLst>
                <a:path w="110380" h="554495">
                  <a:moveTo>
                    <a:pt x="0" y="0"/>
                  </a:moveTo>
                  <a:lnTo>
                    <a:pt x="110380" y="0"/>
                  </a:lnTo>
                  <a:lnTo>
                    <a:pt x="110380" y="554495"/>
                  </a:lnTo>
                  <a:lnTo>
                    <a:pt x="0" y="554495"/>
                  </a:lnTo>
                  <a:close/>
                </a:path>
              </a:pathLst>
            </a:custGeom>
            <a:solidFill>
              <a:srgbClr val="833F3B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B18051A-5164-6B7F-810C-865590C27CF5}"/>
                </a:ext>
              </a:extLst>
            </p:cNvPr>
            <p:cNvSpPr txBox="1"/>
            <p:nvPr/>
          </p:nvSpPr>
          <p:spPr>
            <a:xfrm>
              <a:off x="0" y="-95250"/>
              <a:ext cx="110380" cy="649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pic>
        <p:nvPicPr>
          <p:cNvPr id="9" name="Picture 8" descr="A diagram of a process&#10;&#10;AI-generated content may be incorrect.">
            <a:extLst>
              <a:ext uri="{FF2B5EF4-FFF2-40B4-BE49-F238E27FC236}">
                <a16:creationId xmlns:a16="http://schemas.microsoft.com/office/drawing/2014/main" id="{157B1D61-F206-D365-DD8B-A01653F02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168" y="2228263"/>
            <a:ext cx="5034418" cy="753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72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50741-31C3-8D3B-6DED-1FD815AD5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AAD9412E-5BF5-059C-B071-BC324808F059}"/>
              </a:ext>
            </a:extLst>
          </p:cNvPr>
          <p:cNvGrpSpPr/>
          <p:nvPr/>
        </p:nvGrpSpPr>
        <p:grpSpPr>
          <a:xfrm>
            <a:off x="209550" y="136450"/>
            <a:ext cx="15012928" cy="2105348"/>
            <a:chOff x="0" y="0"/>
            <a:chExt cx="3954022" cy="554495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AD8F247-BF82-3FC3-1E44-09D605CB9C89}"/>
                </a:ext>
              </a:extLst>
            </p:cNvPr>
            <p:cNvSpPr/>
            <p:nvPr/>
          </p:nvSpPr>
          <p:spPr>
            <a:xfrm>
              <a:off x="0" y="0"/>
              <a:ext cx="3954022" cy="554495"/>
            </a:xfrm>
            <a:custGeom>
              <a:avLst/>
              <a:gdLst/>
              <a:ahLst/>
              <a:cxnLst/>
              <a:rect l="l" t="t" r="r" b="b"/>
              <a:pathLst>
                <a:path w="3954022" h="554495">
                  <a:moveTo>
                    <a:pt x="0" y="0"/>
                  </a:moveTo>
                  <a:lnTo>
                    <a:pt x="3954022" y="0"/>
                  </a:lnTo>
                  <a:lnTo>
                    <a:pt x="3954022" y="554495"/>
                  </a:lnTo>
                  <a:lnTo>
                    <a:pt x="0" y="554495"/>
                  </a:lnTo>
                  <a:close/>
                </a:path>
              </a:pathLst>
            </a:custGeom>
            <a:solidFill>
              <a:srgbClr val="233E32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8CDF93D-AA6E-0F69-3F9F-1FF652BCE0FE}"/>
                </a:ext>
              </a:extLst>
            </p:cNvPr>
            <p:cNvSpPr txBox="1"/>
            <p:nvPr/>
          </p:nvSpPr>
          <p:spPr>
            <a:xfrm>
              <a:off x="0" y="-209550"/>
              <a:ext cx="3954022" cy="76404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8143"/>
                </a:lnSpc>
              </a:pPr>
              <a:r>
                <a:rPr lang="en-US" sz="5000" b="1">
                  <a:solidFill>
                    <a:srgbClr val="FFFFFF"/>
                  </a:solidFill>
                  <a:latin typeface="Lora Bold"/>
                  <a:ea typeface="Lora Bold"/>
                  <a:cs typeface="Lora Bold"/>
                  <a:sym typeface="Lora Bold"/>
                </a:rPr>
                <a:t>     Model Architecture</a:t>
              </a: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0CD85A2E-04EF-9316-1DEA-AB7FD602C256}"/>
              </a:ext>
            </a:extLst>
          </p:cNvPr>
          <p:cNvGrpSpPr/>
          <p:nvPr/>
        </p:nvGrpSpPr>
        <p:grpSpPr>
          <a:xfrm>
            <a:off x="0" y="136450"/>
            <a:ext cx="419100" cy="2105348"/>
            <a:chOff x="0" y="0"/>
            <a:chExt cx="110380" cy="554495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5B6B3E0-4300-BE55-3632-A23E29D4E022}"/>
                </a:ext>
              </a:extLst>
            </p:cNvPr>
            <p:cNvSpPr/>
            <p:nvPr/>
          </p:nvSpPr>
          <p:spPr>
            <a:xfrm>
              <a:off x="0" y="0"/>
              <a:ext cx="110380" cy="554495"/>
            </a:xfrm>
            <a:custGeom>
              <a:avLst/>
              <a:gdLst/>
              <a:ahLst/>
              <a:cxnLst/>
              <a:rect l="l" t="t" r="r" b="b"/>
              <a:pathLst>
                <a:path w="110380" h="554495">
                  <a:moveTo>
                    <a:pt x="0" y="0"/>
                  </a:moveTo>
                  <a:lnTo>
                    <a:pt x="110380" y="0"/>
                  </a:lnTo>
                  <a:lnTo>
                    <a:pt x="110380" y="554495"/>
                  </a:lnTo>
                  <a:lnTo>
                    <a:pt x="0" y="554495"/>
                  </a:lnTo>
                  <a:close/>
                </a:path>
              </a:pathLst>
            </a:custGeom>
            <a:solidFill>
              <a:srgbClr val="833F3B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6A64A0E-0727-38A2-A21F-55BA202ABC84}"/>
                </a:ext>
              </a:extLst>
            </p:cNvPr>
            <p:cNvSpPr txBox="1"/>
            <p:nvPr/>
          </p:nvSpPr>
          <p:spPr>
            <a:xfrm>
              <a:off x="0" y="-95250"/>
              <a:ext cx="110380" cy="649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EE73C80-1D7E-7D48-BD58-7FD303182372}"/>
              </a:ext>
            </a:extLst>
          </p:cNvPr>
          <p:cNvSpPr txBox="1"/>
          <p:nvPr/>
        </p:nvSpPr>
        <p:spPr>
          <a:xfrm>
            <a:off x="421100" y="2878438"/>
            <a:ext cx="16918410" cy="73866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ea typeface="+mn-lt"/>
                <a:cs typeface="+mn-lt"/>
              </a:rPr>
              <a:t>Input to Block:</a:t>
            </a:r>
            <a:r>
              <a:rPr lang="en-US" sz="2400">
                <a:ea typeface="+mn-lt"/>
                <a:cs typeface="+mn-lt"/>
              </a:rPr>
              <a:t> Shape </a:t>
            </a:r>
            <a:r>
              <a:rPr lang="en-US" sz="2400">
                <a:latin typeface="Consolas"/>
              </a:rPr>
              <a:t>[1, 11, 384]</a:t>
            </a:r>
            <a:br>
              <a:rPr lang="en-US" sz="2400">
                <a:latin typeface="Consolas"/>
              </a:rPr>
            </a:br>
            <a:r>
              <a:rPr lang="en-US" sz="2400">
                <a:latin typeface="Consolas"/>
              </a:rPr>
              <a:t> (Token + Positional embeddings for a sequence of 11 tokens)</a:t>
            </a:r>
          </a:p>
          <a:p>
            <a:endParaRPr lang="en-US" sz="2400">
              <a:latin typeface="Consolas"/>
            </a:endParaRPr>
          </a:p>
          <a:p>
            <a:r>
              <a:rPr lang="en-US" sz="2400" b="1">
                <a:ea typeface="+mn-lt"/>
                <a:cs typeface="+mn-lt"/>
              </a:rPr>
              <a:t>Multi-Head Self-Attention</a:t>
            </a: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 b="1">
                <a:ea typeface="+mn-lt"/>
                <a:cs typeface="+mn-lt"/>
              </a:rPr>
              <a:t>Split Embedding into Heads:</a:t>
            </a:r>
            <a:br>
              <a:rPr lang="en-US" sz="2400" b="1">
                <a:ea typeface="+mn-lt"/>
                <a:cs typeface="+mn-lt"/>
              </a:rPr>
            </a:br>
            <a:r>
              <a:rPr lang="en-US" sz="2400" b="1">
                <a:ea typeface="+mn-lt"/>
                <a:cs typeface="+mn-lt"/>
              </a:rPr>
              <a:t> Input of size </a:t>
            </a:r>
            <a:r>
              <a:rPr lang="en-US" sz="2400">
                <a:latin typeface="Consolas"/>
              </a:rPr>
              <a:t>384</a:t>
            </a:r>
            <a:r>
              <a:rPr lang="en-US" sz="2400">
                <a:ea typeface="+mn-lt"/>
                <a:cs typeface="+mn-lt"/>
              </a:rPr>
              <a:t> split across </a:t>
            </a:r>
            <a:r>
              <a:rPr lang="en-US" sz="2400">
                <a:latin typeface="Consolas"/>
              </a:rPr>
              <a:t>8 heads</a:t>
            </a:r>
            <a:r>
              <a:rPr lang="en-US" sz="2400">
                <a:ea typeface="+mn-lt"/>
                <a:cs typeface="+mn-lt"/>
              </a:rPr>
              <a:t> → each gets </a:t>
            </a:r>
            <a:r>
              <a:rPr lang="en-US" sz="2400">
                <a:latin typeface="Consolas"/>
              </a:rPr>
              <a:t>48 dimensions</a:t>
            </a:r>
            <a:r>
              <a:rPr lang="en-US" sz="2400">
                <a:ea typeface="+mn-lt"/>
                <a:cs typeface="+mn-lt"/>
              </a:rPr>
              <a:t>.</a:t>
            </a:r>
            <a:br>
              <a:rPr lang="en-US" sz="2400">
                <a:ea typeface="+mn-lt"/>
                <a:cs typeface="+mn-lt"/>
              </a:rPr>
            </a:br>
            <a:r>
              <a:rPr lang="en-US" sz="2400">
                <a:ea typeface="+mn-lt"/>
                <a:cs typeface="+mn-lt"/>
              </a:rPr>
              <a:t> Shape for each head: </a:t>
            </a:r>
            <a:r>
              <a:rPr lang="en-US" sz="2400">
                <a:latin typeface="Consolas"/>
              </a:rPr>
              <a:t>[1, 11, 48]</a:t>
            </a: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 b="1">
                <a:ea typeface="+mn-lt"/>
                <a:cs typeface="+mn-lt"/>
              </a:rPr>
              <a:t>Compute Q, K, V:</a:t>
            </a:r>
            <a:br>
              <a:rPr lang="en-US" sz="2400" b="1">
                <a:ea typeface="+mn-lt"/>
                <a:cs typeface="+mn-lt"/>
              </a:rPr>
            </a:br>
            <a:r>
              <a:rPr lang="en-US" sz="2400" b="1">
                <a:ea typeface="+mn-lt"/>
                <a:cs typeface="+mn-lt"/>
              </a:rPr>
              <a:t> Use learned linear layers to project input into Query (Q)</a:t>
            </a:r>
            <a:r>
              <a:rPr lang="en-US" sz="2400">
                <a:ea typeface="+mn-lt"/>
                <a:cs typeface="+mn-lt"/>
              </a:rPr>
              <a:t>, </a:t>
            </a:r>
            <a:r>
              <a:rPr lang="en-US" sz="2400" b="1">
                <a:ea typeface="+mn-lt"/>
                <a:cs typeface="+mn-lt"/>
              </a:rPr>
              <a:t>Key (K)</a:t>
            </a:r>
            <a:r>
              <a:rPr lang="en-US" sz="2400">
                <a:ea typeface="+mn-lt"/>
                <a:cs typeface="+mn-lt"/>
              </a:rPr>
              <a:t>, and </a:t>
            </a:r>
            <a:r>
              <a:rPr lang="en-US" sz="2400" b="1">
                <a:ea typeface="+mn-lt"/>
                <a:cs typeface="+mn-lt"/>
              </a:rPr>
              <a:t>Value (V)</a:t>
            </a:r>
            <a:r>
              <a:rPr lang="en-US" sz="2400">
                <a:ea typeface="+mn-lt"/>
                <a:cs typeface="+mn-lt"/>
              </a:rPr>
              <a:t> vectors for each token.</a:t>
            </a: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 b="1">
                <a:ea typeface="+mn-lt"/>
                <a:cs typeface="+mn-lt"/>
              </a:rPr>
              <a:t>Scaled Dot-Product Attention:</a:t>
            </a:r>
            <a:br>
              <a:rPr lang="en-US" sz="2400" b="1">
                <a:ea typeface="+mn-lt"/>
                <a:cs typeface="+mn-lt"/>
              </a:rPr>
            </a:br>
            <a:r>
              <a:rPr lang="en-US" sz="2400" b="1">
                <a:ea typeface="+mn-lt"/>
                <a:cs typeface="+mn-lt"/>
              </a:rPr>
              <a:t> Compute attention weights using:</a:t>
            </a:r>
            <a:br>
              <a:rPr lang="en-US" sz="2400" b="1">
                <a:ea typeface="+mn-lt"/>
                <a:cs typeface="+mn-lt"/>
              </a:rPr>
            </a:br>
            <a:r>
              <a:rPr lang="en-US" sz="2400" b="1">
                <a:ea typeface="+mn-lt"/>
                <a:cs typeface="+mn-lt"/>
              </a:rPr>
              <a:t> </a:t>
            </a:r>
            <a:r>
              <a:rPr lang="en-US" sz="2400">
                <a:latin typeface="Consolas"/>
              </a:rPr>
              <a:t>Attention = </a:t>
            </a:r>
            <a:r>
              <a:rPr lang="en-US" sz="2400" err="1">
                <a:latin typeface="Consolas"/>
              </a:rPr>
              <a:t>softmax</a:t>
            </a:r>
            <a:r>
              <a:rPr lang="en-US" sz="2400">
                <a:latin typeface="Consolas"/>
              </a:rPr>
              <a:t>(Q × Kᵀ / √</a:t>
            </a:r>
            <a:r>
              <a:rPr lang="en-US" sz="2400" err="1">
                <a:latin typeface="Consolas"/>
              </a:rPr>
              <a:t>d_k</a:t>
            </a:r>
            <a:r>
              <a:rPr lang="en-US" sz="2400">
                <a:latin typeface="Consolas"/>
              </a:rPr>
              <a:t>)</a:t>
            </a:r>
            <a:br>
              <a:rPr lang="en-US" sz="2400">
                <a:latin typeface="Consolas"/>
              </a:rPr>
            </a:br>
            <a:r>
              <a:rPr lang="en-US" sz="2400">
                <a:latin typeface="Consolas"/>
              </a:rPr>
              <a:t> (where </a:t>
            </a:r>
            <a:r>
              <a:rPr lang="en-US" sz="2400" err="1">
                <a:latin typeface="Consolas"/>
              </a:rPr>
              <a:t>d_k</a:t>
            </a:r>
            <a:r>
              <a:rPr lang="en-US" sz="2400">
                <a:latin typeface="Consolas"/>
              </a:rPr>
              <a:t> = 48</a:t>
            </a:r>
            <a:r>
              <a:rPr lang="en-US" sz="2400">
                <a:ea typeface="+mn-lt"/>
                <a:cs typeface="+mn-lt"/>
              </a:rPr>
              <a:t>, the head dimension)</a:t>
            </a: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Apply Attention to Values (V):</a:t>
            </a:r>
            <a:br>
              <a:rPr lang="en-US" sz="2400">
                <a:ea typeface="+mn-lt"/>
                <a:cs typeface="+mn-lt"/>
              </a:rPr>
            </a:br>
            <a:r>
              <a:rPr lang="en-US" sz="2400">
                <a:ea typeface="+mn-lt"/>
                <a:cs typeface="+mn-lt"/>
              </a:rPr>
              <a:t> Output for each head: context-aware representations.</a:t>
            </a: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Concatenate Heads:</a:t>
            </a:r>
            <a:br>
              <a:rPr lang="en-US" sz="2400">
                <a:ea typeface="+mn-lt"/>
                <a:cs typeface="+mn-lt"/>
              </a:rPr>
            </a:br>
            <a:r>
              <a:rPr lang="en-US" sz="2400">
                <a:ea typeface="+mn-lt"/>
                <a:cs typeface="+mn-lt"/>
              </a:rPr>
              <a:t> All heads' outputs combined → shape becomes </a:t>
            </a:r>
            <a:r>
              <a:rPr lang="en-US" sz="2400">
                <a:latin typeface="Consolas"/>
              </a:rPr>
              <a:t>[1, 11, 384]</a:t>
            </a: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Final Linear Projection:</a:t>
            </a:r>
            <a:br>
              <a:rPr lang="en-US" sz="2400">
                <a:ea typeface="+mn-lt"/>
                <a:cs typeface="+mn-lt"/>
              </a:rPr>
            </a:br>
            <a:r>
              <a:rPr lang="en-US" sz="2400">
                <a:ea typeface="+mn-lt"/>
                <a:cs typeface="+mn-lt"/>
              </a:rPr>
              <a:t> Merge attention information using a linear layer.</a:t>
            </a:r>
            <a:endParaRPr lang="en-US" sz="2400"/>
          </a:p>
          <a:p>
            <a:endParaRPr lang="en-US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941494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4A894-974F-F83A-5016-4BADFCC45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BB0EFEFE-FC32-CAC7-7BC8-0A024AF24D6C}"/>
              </a:ext>
            </a:extLst>
          </p:cNvPr>
          <p:cNvGrpSpPr/>
          <p:nvPr/>
        </p:nvGrpSpPr>
        <p:grpSpPr>
          <a:xfrm>
            <a:off x="209550" y="136450"/>
            <a:ext cx="15012928" cy="2105348"/>
            <a:chOff x="0" y="0"/>
            <a:chExt cx="3954022" cy="554495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ED2EBC6-0F59-8EE5-7B96-21C129EF10C6}"/>
                </a:ext>
              </a:extLst>
            </p:cNvPr>
            <p:cNvSpPr/>
            <p:nvPr/>
          </p:nvSpPr>
          <p:spPr>
            <a:xfrm>
              <a:off x="0" y="0"/>
              <a:ext cx="3954022" cy="554495"/>
            </a:xfrm>
            <a:custGeom>
              <a:avLst/>
              <a:gdLst/>
              <a:ahLst/>
              <a:cxnLst/>
              <a:rect l="l" t="t" r="r" b="b"/>
              <a:pathLst>
                <a:path w="3954022" h="554495">
                  <a:moveTo>
                    <a:pt x="0" y="0"/>
                  </a:moveTo>
                  <a:lnTo>
                    <a:pt x="3954022" y="0"/>
                  </a:lnTo>
                  <a:lnTo>
                    <a:pt x="3954022" y="554495"/>
                  </a:lnTo>
                  <a:lnTo>
                    <a:pt x="0" y="554495"/>
                  </a:lnTo>
                  <a:close/>
                </a:path>
              </a:pathLst>
            </a:custGeom>
            <a:solidFill>
              <a:srgbClr val="233E32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F7C7543C-178A-F4F1-03DF-CDD7DD2E0B39}"/>
                </a:ext>
              </a:extLst>
            </p:cNvPr>
            <p:cNvSpPr txBox="1"/>
            <p:nvPr/>
          </p:nvSpPr>
          <p:spPr>
            <a:xfrm>
              <a:off x="0" y="-209550"/>
              <a:ext cx="3954022" cy="76404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8143"/>
                </a:lnSpc>
              </a:pPr>
              <a:r>
                <a:rPr lang="en-US" sz="5000" b="1">
                  <a:solidFill>
                    <a:srgbClr val="FFFFFF"/>
                  </a:solidFill>
                  <a:latin typeface="Lora Bold"/>
                  <a:ea typeface="Lora Bold"/>
                  <a:cs typeface="Lora Bold"/>
                  <a:sym typeface="Lora Bold"/>
                </a:rPr>
                <a:t>     Model Architecture</a:t>
              </a: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977CF462-0234-159A-FF69-F757C9F094D0}"/>
              </a:ext>
            </a:extLst>
          </p:cNvPr>
          <p:cNvGrpSpPr/>
          <p:nvPr/>
        </p:nvGrpSpPr>
        <p:grpSpPr>
          <a:xfrm>
            <a:off x="0" y="136450"/>
            <a:ext cx="419100" cy="2105348"/>
            <a:chOff x="0" y="0"/>
            <a:chExt cx="110380" cy="554495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8CF1161-BD4B-56FF-931A-32F460E2D233}"/>
                </a:ext>
              </a:extLst>
            </p:cNvPr>
            <p:cNvSpPr/>
            <p:nvPr/>
          </p:nvSpPr>
          <p:spPr>
            <a:xfrm>
              <a:off x="0" y="0"/>
              <a:ext cx="110380" cy="554495"/>
            </a:xfrm>
            <a:custGeom>
              <a:avLst/>
              <a:gdLst/>
              <a:ahLst/>
              <a:cxnLst/>
              <a:rect l="l" t="t" r="r" b="b"/>
              <a:pathLst>
                <a:path w="110380" h="554495">
                  <a:moveTo>
                    <a:pt x="0" y="0"/>
                  </a:moveTo>
                  <a:lnTo>
                    <a:pt x="110380" y="0"/>
                  </a:lnTo>
                  <a:lnTo>
                    <a:pt x="110380" y="554495"/>
                  </a:lnTo>
                  <a:lnTo>
                    <a:pt x="0" y="554495"/>
                  </a:lnTo>
                  <a:close/>
                </a:path>
              </a:pathLst>
            </a:custGeom>
            <a:solidFill>
              <a:srgbClr val="833F3B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72303A2-DDA7-AC4C-6B4A-0E7A558A52BA}"/>
                </a:ext>
              </a:extLst>
            </p:cNvPr>
            <p:cNvSpPr txBox="1"/>
            <p:nvPr/>
          </p:nvSpPr>
          <p:spPr>
            <a:xfrm>
              <a:off x="0" y="-95250"/>
              <a:ext cx="110380" cy="649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46116F7-FCA6-0429-46A0-DBF76630F988}"/>
              </a:ext>
            </a:extLst>
          </p:cNvPr>
          <p:cNvSpPr txBox="1"/>
          <p:nvPr/>
        </p:nvSpPr>
        <p:spPr>
          <a:xfrm>
            <a:off x="421100" y="2878438"/>
            <a:ext cx="16918410" cy="70173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ea typeface="+mn-lt"/>
                <a:cs typeface="+mn-lt"/>
              </a:rPr>
              <a:t>Residual Connection + LayerNorm (Post-Attention)</a:t>
            </a: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Add the original input to the attention output (residual connection).</a:t>
            </a: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Apply Layer Normalization to stabilize training.</a:t>
            </a: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 b="1">
                <a:ea typeface="+mn-lt"/>
                <a:cs typeface="+mn-lt"/>
              </a:rPr>
              <a:t>Shape remains </a:t>
            </a:r>
            <a:r>
              <a:rPr lang="en-US" sz="2400" b="1">
                <a:latin typeface="Consolas"/>
              </a:rPr>
              <a:t>[1, 11, 384]</a:t>
            </a:r>
            <a:endParaRPr lang="en-US" sz="2400"/>
          </a:p>
          <a:p>
            <a:pPr marL="285750" indent="-285750">
              <a:buFont typeface="Arial"/>
              <a:buChar char="•"/>
            </a:pPr>
            <a:endParaRPr lang="en-US" sz="2400" b="1">
              <a:latin typeface="Consolas"/>
            </a:endParaRPr>
          </a:p>
          <a:p>
            <a:r>
              <a:rPr lang="en-US" sz="2400" b="1">
                <a:ea typeface="+mn-lt"/>
                <a:cs typeface="+mn-lt"/>
              </a:rPr>
              <a:t>FeedForward Neural Network (FFN)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Pass each token’s vector through: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Linear Layer: </a:t>
            </a:r>
            <a:r>
              <a:rPr lang="en-US" sz="2400">
                <a:latin typeface="Consolas"/>
              </a:rPr>
              <a:t>384 → 1536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ReLU Activation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Linear Layer: </a:t>
            </a:r>
            <a:r>
              <a:rPr lang="en-US" sz="2400">
                <a:latin typeface="Consolas"/>
              </a:rPr>
              <a:t>1536 → 384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Introduces non-linearity and richer transformations.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Optional Dropout applied during training.</a:t>
            </a:r>
            <a:endParaRPr lang="en-US"/>
          </a:p>
          <a:p>
            <a:endParaRPr lang="en-US" sz="2400" b="1">
              <a:latin typeface="Consolas"/>
            </a:endParaRPr>
          </a:p>
          <a:p>
            <a:r>
              <a:rPr lang="en-US" sz="2400" b="1">
                <a:ea typeface="+mn-lt"/>
                <a:cs typeface="+mn-lt"/>
              </a:rPr>
              <a:t>Residual Connection + LayerNorm (Post-FFN)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Add the input of FFN to its output.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Apply Layer Normalization again.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2400" b="1">
                <a:ea typeface="+mn-lt"/>
                <a:cs typeface="+mn-lt"/>
              </a:rPr>
              <a:t>Final Output Shape of Block: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>
                <a:latin typeface="Consolas"/>
              </a:rPr>
              <a:t>[1, 11, 384]</a:t>
            </a:r>
            <a:endParaRPr lang="en-US"/>
          </a:p>
          <a:p>
            <a:endParaRPr lang="en-US" sz="2400" b="1">
              <a:latin typeface="Consolas"/>
            </a:endParaRPr>
          </a:p>
          <a:p>
            <a:endParaRPr lang="en-US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82820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69698-5638-D44E-0715-C6444DBBB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67845E6E-93FF-AD04-1DF0-A6C34471242B}"/>
              </a:ext>
            </a:extLst>
          </p:cNvPr>
          <p:cNvGrpSpPr/>
          <p:nvPr/>
        </p:nvGrpSpPr>
        <p:grpSpPr>
          <a:xfrm>
            <a:off x="209550" y="136450"/>
            <a:ext cx="15012928" cy="2105348"/>
            <a:chOff x="0" y="0"/>
            <a:chExt cx="3954022" cy="554495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965EEFD-3E5F-FBD7-6781-DBC9C92541AD}"/>
                </a:ext>
              </a:extLst>
            </p:cNvPr>
            <p:cNvSpPr/>
            <p:nvPr/>
          </p:nvSpPr>
          <p:spPr>
            <a:xfrm>
              <a:off x="0" y="0"/>
              <a:ext cx="3954022" cy="554495"/>
            </a:xfrm>
            <a:custGeom>
              <a:avLst/>
              <a:gdLst/>
              <a:ahLst/>
              <a:cxnLst/>
              <a:rect l="l" t="t" r="r" b="b"/>
              <a:pathLst>
                <a:path w="3954022" h="554495">
                  <a:moveTo>
                    <a:pt x="0" y="0"/>
                  </a:moveTo>
                  <a:lnTo>
                    <a:pt x="3954022" y="0"/>
                  </a:lnTo>
                  <a:lnTo>
                    <a:pt x="3954022" y="554495"/>
                  </a:lnTo>
                  <a:lnTo>
                    <a:pt x="0" y="554495"/>
                  </a:lnTo>
                  <a:close/>
                </a:path>
              </a:pathLst>
            </a:custGeom>
            <a:solidFill>
              <a:srgbClr val="233E32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A89DEEE8-889F-AA77-F1FE-9B346ADBFE62}"/>
                </a:ext>
              </a:extLst>
            </p:cNvPr>
            <p:cNvSpPr txBox="1"/>
            <p:nvPr/>
          </p:nvSpPr>
          <p:spPr>
            <a:xfrm>
              <a:off x="0" y="-209550"/>
              <a:ext cx="3954022" cy="76404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8143"/>
                </a:lnSpc>
              </a:pPr>
              <a:r>
                <a:rPr lang="en-US" sz="5000" b="1">
                  <a:solidFill>
                    <a:srgbClr val="FFFFFF"/>
                  </a:solidFill>
                  <a:latin typeface="Lora Bold"/>
                  <a:ea typeface="Lora Bold"/>
                  <a:cs typeface="Lora Bold"/>
                  <a:sym typeface="Lora Bold"/>
                </a:rPr>
                <a:t>     Model Architecture</a:t>
              </a: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F10CD03F-6A39-D93E-3E46-B45BE569CD80}"/>
              </a:ext>
            </a:extLst>
          </p:cNvPr>
          <p:cNvGrpSpPr/>
          <p:nvPr/>
        </p:nvGrpSpPr>
        <p:grpSpPr>
          <a:xfrm>
            <a:off x="0" y="136450"/>
            <a:ext cx="419100" cy="2105348"/>
            <a:chOff x="0" y="0"/>
            <a:chExt cx="110380" cy="554495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B42332F-86EF-888E-AC4D-B829BE64CD51}"/>
                </a:ext>
              </a:extLst>
            </p:cNvPr>
            <p:cNvSpPr/>
            <p:nvPr/>
          </p:nvSpPr>
          <p:spPr>
            <a:xfrm>
              <a:off x="0" y="0"/>
              <a:ext cx="110380" cy="554495"/>
            </a:xfrm>
            <a:custGeom>
              <a:avLst/>
              <a:gdLst/>
              <a:ahLst/>
              <a:cxnLst/>
              <a:rect l="l" t="t" r="r" b="b"/>
              <a:pathLst>
                <a:path w="110380" h="554495">
                  <a:moveTo>
                    <a:pt x="0" y="0"/>
                  </a:moveTo>
                  <a:lnTo>
                    <a:pt x="110380" y="0"/>
                  </a:lnTo>
                  <a:lnTo>
                    <a:pt x="110380" y="554495"/>
                  </a:lnTo>
                  <a:lnTo>
                    <a:pt x="0" y="554495"/>
                  </a:lnTo>
                  <a:close/>
                </a:path>
              </a:pathLst>
            </a:custGeom>
            <a:solidFill>
              <a:srgbClr val="833F3B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77CA3E2-BBA7-3F76-B80D-DB4243ABBF69}"/>
                </a:ext>
              </a:extLst>
            </p:cNvPr>
            <p:cNvSpPr txBox="1"/>
            <p:nvPr/>
          </p:nvSpPr>
          <p:spPr>
            <a:xfrm>
              <a:off x="0" y="-95250"/>
              <a:ext cx="110380" cy="649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pic>
        <p:nvPicPr>
          <p:cNvPr id="9" name="Picture 8" descr="A diagram of a program&#10;&#10;AI-generated content may be incorrect.">
            <a:extLst>
              <a:ext uri="{FF2B5EF4-FFF2-40B4-BE49-F238E27FC236}">
                <a16:creationId xmlns:a16="http://schemas.microsoft.com/office/drawing/2014/main" id="{F9B37A8F-8F05-730F-DB83-A4A935584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013" y="2578796"/>
            <a:ext cx="7526316" cy="743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2771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ccentBoxVTI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AccentBox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F4FE582F-5DDE-4E50-A331-B77FB79D7361}" vid="{42624B42-66F4-4B9A-A3DB-EB561F1627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</TotalTime>
  <Words>1158</Words>
  <Application>Microsoft Office PowerPoint</Application>
  <PresentationFormat>Custom</PresentationFormat>
  <Paragraphs>192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Avenir Next LT Pro</vt:lpstr>
      <vt:lpstr>Alice</vt:lpstr>
      <vt:lpstr>Calibri (MS) Bold</vt:lpstr>
      <vt:lpstr>Arial</vt:lpstr>
      <vt:lpstr>Calibri (MS)</vt:lpstr>
      <vt:lpstr>Lora</vt:lpstr>
      <vt:lpstr>Calibri</vt:lpstr>
      <vt:lpstr>Lora Bold</vt:lpstr>
      <vt:lpstr>Consolas</vt:lpstr>
      <vt:lpstr>AccentBoxVTI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GPT-based-Language-Model-for-Text-Generation.pptx.pptx</dc:title>
  <cp:lastModifiedBy>Sachin k.c.</cp:lastModifiedBy>
  <cp:revision>60</cp:revision>
  <dcterms:created xsi:type="dcterms:W3CDTF">2006-08-16T00:00:00Z</dcterms:created>
  <dcterms:modified xsi:type="dcterms:W3CDTF">2025-04-20T09:08:59Z</dcterms:modified>
  <dc:identifier>DAGlEnHtZMQ</dc:identifier>
</cp:coreProperties>
</file>